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61" r:id="rId5"/>
    <p:sldId id="284" r:id="rId6"/>
    <p:sldId id="291" r:id="rId7"/>
    <p:sldId id="285" r:id="rId8"/>
    <p:sldId id="292" r:id="rId9"/>
    <p:sldId id="286" r:id="rId10"/>
    <p:sldId id="293" r:id="rId11"/>
    <p:sldId id="287" r:id="rId12"/>
    <p:sldId id="294" r:id="rId13"/>
    <p:sldId id="288" r:id="rId14"/>
    <p:sldId id="289" r:id="rId15"/>
    <p:sldId id="301" r:id="rId16"/>
    <p:sldId id="302" r:id="rId17"/>
    <p:sldId id="283" r:id="rId18"/>
  </p:sldIdLst>
  <p:sldSz cx="9144000" cy="5144135" type="screen16x9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30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BE9CF-583B-4804-A303-D50844F33E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92"/>
            <a:ext cx="1971675" cy="435964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92"/>
            <a:ext cx="5800725" cy="435964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699"/>
            <a:ext cx="7886700" cy="11253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458"/>
            <a:ext cx="3886200" cy="326407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458"/>
            <a:ext cx="3886200" cy="326407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093"/>
            <a:ext cx="3868340" cy="618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135"/>
            <a:ext cx="3868340" cy="276392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093"/>
            <a:ext cx="3887391" cy="618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135"/>
            <a:ext cx="3887391" cy="276392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698"/>
            <a:ext cx="4629150" cy="365585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2949178" cy="28591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698"/>
            <a:ext cx="4629150" cy="365585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2949178" cy="28591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458"/>
            <a:ext cx="7886700" cy="3264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096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096"/>
            <a:ext cx="30861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096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jpe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tags" Target="../tags/tag20.xml"/><Relationship Id="rId2" Type="http://schemas.openxmlformats.org/officeDocument/2006/relationships/image" Target="../media/image2.png"/><Relationship Id="rId1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22.xml"/><Relationship Id="rId2" Type="http://schemas.openxmlformats.org/officeDocument/2006/relationships/image" Target="../media/image2.png"/><Relationship Id="rId1" Type="http://schemas.openxmlformats.org/officeDocument/2006/relationships/tags" Target="../tags/tag21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24.xml"/><Relationship Id="rId2" Type="http://schemas.openxmlformats.org/officeDocument/2006/relationships/image" Target="../media/image2.png"/><Relationship Id="rId1" Type="http://schemas.openxmlformats.org/officeDocument/2006/relationships/tags" Target="../tags/tag23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jpeg"/><Relationship Id="rId3" Type="http://schemas.openxmlformats.org/officeDocument/2006/relationships/tags" Target="../tags/tag26.xml"/><Relationship Id="rId2" Type="http://schemas.openxmlformats.org/officeDocument/2006/relationships/image" Target="../media/image2.png"/><Relationship Id="rId1" Type="http://schemas.openxmlformats.org/officeDocument/2006/relationships/tags" Target="../tags/tag2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jpeg"/><Relationship Id="rId3" Type="http://schemas.openxmlformats.org/officeDocument/2006/relationships/tags" Target="../tags/tag28.xml"/><Relationship Id="rId2" Type="http://schemas.openxmlformats.org/officeDocument/2006/relationships/image" Target="../media/image2.png"/><Relationship Id="rId1" Type="http://schemas.openxmlformats.org/officeDocument/2006/relationships/tags" Target="../tags/tag27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4.xml"/><Relationship Id="rId2" Type="http://schemas.openxmlformats.org/officeDocument/2006/relationships/image" Target="../media/image2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6.xml"/><Relationship Id="rId2" Type="http://schemas.openxmlformats.org/officeDocument/2006/relationships/image" Target="../media/image2.png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jpeg"/><Relationship Id="rId3" Type="http://schemas.openxmlformats.org/officeDocument/2006/relationships/tags" Target="../tags/tag8.xml"/><Relationship Id="rId2" Type="http://schemas.openxmlformats.org/officeDocument/2006/relationships/image" Target="../media/image2.png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0.xml"/><Relationship Id="rId2" Type="http://schemas.openxmlformats.org/officeDocument/2006/relationships/image" Target="../media/image2.png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jpeg"/><Relationship Id="rId3" Type="http://schemas.openxmlformats.org/officeDocument/2006/relationships/tags" Target="../tags/tag12.xml"/><Relationship Id="rId2" Type="http://schemas.openxmlformats.org/officeDocument/2006/relationships/image" Target="../media/image2.png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4.xml"/><Relationship Id="rId2" Type="http://schemas.openxmlformats.org/officeDocument/2006/relationships/image" Target="../media/image2.png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tags" Target="../tags/tag16.xml"/><Relationship Id="rId2" Type="http://schemas.openxmlformats.org/officeDocument/2006/relationships/image" Target="../media/image2.png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8.xml"/><Relationship Id="rId2" Type="http://schemas.openxmlformats.org/officeDocument/2006/relationships/image" Target="../media/image2.png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9ca1708d17bb8f5c46270cef29561c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alphaModFix amt="32000"/>
          </a:blip>
          <a:stretch>
            <a:fillRect/>
          </a:stretch>
        </p:blipFill>
        <p:spPr>
          <a:xfrm>
            <a:off x="-635" y="702945"/>
            <a:ext cx="9144635" cy="4262755"/>
          </a:xfrm>
          <a:prstGeom prst="rect">
            <a:avLst/>
          </a:prstGeom>
        </p:spPr>
      </p:pic>
      <p:pic>
        <p:nvPicPr>
          <p:cNvPr id="2" name="图片 1" descr="ba178ed3c15a97215c33c01a0a8bfd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7636510" y="0"/>
            <a:ext cx="1508125" cy="78168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78865" y="92710"/>
            <a:ext cx="6557010" cy="1687195"/>
          </a:xfrm>
          <a:prstGeom prst="rect">
            <a:avLst/>
          </a:prstGeom>
          <a:ln>
            <a:noFill/>
          </a:ln>
        </p:spPr>
        <p:txBody>
          <a:bodyPr wrap="square" lIns="91425" tIns="45711" rIns="91425" bIns="45711">
            <a:noAutofit/>
          </a:bodyPr>
          <a:lstStyle/>
          <a:p>
            <a:pPr algn="l"/>
            <a:r>
              <a:rPr lang="en-US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2024</a:t>
            </a:r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浦东新区质控检查</a:t>
            </a:r>
            <a:endParaRPr lang="zh-CN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/>
            <a:r>
              <a:rPr lang="en-US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-</a:t>
            </a:r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康复治疗</a:t>
            </a:r>
            <a:endParaRPr lang="zh-CN" alt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23210" y="1172845"/>
            <a:ext cx="1814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葛晶晶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2024.4</a:t>
            </a:r>
            <a:endParaRPr lang="en-US" altLang="zh-CN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498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96891" y="129170"/>
            <a:ext cx="335756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0013" y="129170"/>
            <a:ext cx="336947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7065" y="119380"/>
            <a:ext cx="46037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b="1" dirty="0" smtClean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ba178ed3c15a97215c33c01a0a8bfd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36510" y="0"/>
            <a:ext cx="1508125" cy="78168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905510" y="147320"/>
            <a:ext cx="3774440" cy="634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>
                <a:sym typeface="+mn-ea"/>
              </a:rPr>
              <a:t>4.康复医疗设施</a:t>
            </a:r>
            <a:endParaRPr lang="en-US" altLang="zh-CN" sz="320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03630" y="974725"/>
            <a:ext cx="7274560" cy="36614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altLang="zh-CN" sz="3200"/>
          </a:p>
        </p:txBody>
      </p:sp>
      <p:graphicFrame>
        <p:nvGraphicFramePr>
          <p:cNvPr id="5" name="表格 4"/>
          <p:cNvGraphicFramePr/>
          <p:nvPr/>
        </p:nvGraphicFramePr>
        <p:xfrm>
          <a:off x="647065" y="1272802"/>
          <a:ext cx="8229600" cy="1892300"/>
        </p:xfrm>
        <a:graphic>
          <a:graphicData uri="http://schemas.openxmlformats.org/drawingml/2006/table">
            <a:tbl>
              <a:tblPr/>
              <a:tblGrid>
                <a:gridCol w="5133975"/>
                <a:gridCol w="3095625"/>
              </a:tblGrid>
              <a:tr h="5162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1.康复设备操作过程规范挂牌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3067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现场检查</a:t>
                      </a:r>
                      <a:r>
                        <a:rPr lang="en-US" sz="1200" b="0">
                          <a:solidFill>
                            <a:srgbClr val="00387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每少一个设备挂牌扣1分，扣完为止</a:t>
                      </a:r>
                      <a:endParaRPr lang="en-US" altLang="en-US" sz="1200" b="0">
                        <a:solidFill>
                          <a:srgbClr val="003067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254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2.康复保养记录</a:t>
                      </a:r>
                      <a:r>
                        <a:rPr lang="en-US" sz="1200" b="0">
                          <a:solidFill>
                            <a:srgbClr val="002A5A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(设备保养专人负责，每月记录1次)</a:t>
                      </a:r>
                      <a:endParaRPr lang="en-US" altLang="en-US" sz="1200" b="0">
                        <a:solidFill>
                          <a:srgbClr val="00254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347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现场检查</a:t>
                      </a:r>
                      <a:r>
                        <a:rPr lang="en-US" sz="1200" b="0">
                          <a:solidFill>
                            <a:srgbClr val="00397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每缺1次记录，扣0.5分</a:t>
                      </a:r>
                      <a:endParaRPr lang="en-US" altLang="en-US" sz="1200" b="0">
                        <a:solidFill>
                          <a:srgbClr val="00347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682625" y="2618740"/>
            <a:ext cx="791591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重要性：★★★★</a:t>
            </a:r>
            <a:endParaRPr lang="zh-CN" altLang="en-US"/>
          </a:p>
          <a:p>
            <a:r>
              <a:rPr lang="zh-CN" altLang="en-US"/>
              <a:t>解读：</a:t>
            </a:r>
            <a:endParaRPr lang="zh-CN" altLang="en-US"/>
          </a:p>
          <a:p>
            <a:r>
              <a:rPr lang="en-US" altLang="zh-CN"/>
              <a:t>1.</a:t>
            </a:r>
            <a:r>
              <a:rPr lang="zh-CN" altLang="en-US"/>
              <a:t>所有康复设备均需悬挂或粘贴操作说明书</a:t>
            </a:r>
            <a:r>
              <a:rPr lang="en-US" altLang="zh-CN"/>
              <a:t> </a:t>
            </a:r>
            <a:r>
              <a:rPr lang="en-US">
                <a:solidFill>
                  <a:srgbClr val="00306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现场检查</a:t>
            </a:r>
            <a:r>
              <a:rPr lang="en-US">
                <a:solidFill>
                  <a:srgbClr val="00387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每少一个设备挂牌扣1分，扣完为止</a:t>
            </a:r>
            <a:endParaRPr lang="en-US">
              <a:solidFill>
                <a:srgbClr val="00387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en-US" altLang="zh-CN"/>
              <a:t>2.</a:t>
            </a:r>
            <a:r>
              <a:rPr lang="en-US">
                <a:solidFill>
                  <a:srgbClr val="00254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康复保养记录</a:t>
            </a:r>
            <a:r>
              <a:rPr lang="en-US">
                <a:solidFill>
                  <a:srgbClr val="002A5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(设备保养专人负责，每月记录1次)</a:t>
            </a:r>
            <a:r>
              <a:rPr lang="zh-CN" altLang="en-US">
                <a:solidFill>
                  <a:srgbClr val="002A5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，悬挂在机器上（不便悬挂的需专人保管更新记录以备检查）</a:t>
            </a:r>
            <a:endParaRPr lang="zh-CN" altLang="en-US">
              <a:solidFill>
                <a:srgbClr val="002A5A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3435" y="4581525"/>
            <a:ext cx="702881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挂牌上岗！！！</a:t>
            </a:r>
            <a:endParaRPr lang="zh-CN" altLang="en-US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图片 11" descr="_cgi-bin_mmwebwx-bin_webwxgetmsgimg__&amp;MsgID=3963113059991645161&amp;skey=@crypt_3d5d356b_5b1e39cae57bb480cc8845a9461df93d&amp;mmweb_appid=wx_webfilehelp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95" y="1905"/>
            <a:ext cx="3677920" cy="5142865"/>
          </a:xfrm>
          <a:prstGeom prst="rect">
            <a:avLst/>
          </a:prstGeom>
        </p:spPr>
      </p:pic>
      <p:pic>
        <p:nvPicPr>
          <p:cNvPr id="13" name="图片 12" descr="_cgi-bin_mmwebwx-bin_webwxgetmsgimg__&amp;MsgID=5498469874066281338&amp;skey=@crypt_3d5d356b_5b1e39cae57bb480cc8845a9461df93d&amp;mmweb_appid=wx_webfilehelpe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9615" y="1270"/>
            <a:ext cx="3949700" cy="51435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96891" y="129170"/>
            <a:ext cx="335756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0013" y="129170"/>
            <a:ext cx="336947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7065" y="119380"/>
            <a:ext cx="46037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b="1" dirty="0" smtClean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ba178ed3c15a97215c33c01a0a8bfd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36510" y="0"/>
            <a:ext cx="1508125" cy="78168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905510" y="147320"/>
            <a:ext cx="6420485" cy="634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>
                <a:sym typeface="+mn-ea"/>
              </a:rPr>
              <a:t>5.康复治疗记录  20分</a:t>
            </a:r>
            <a:endParaRPr lang="en-US" altLang="zh-CN" sz="320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03630" y="974725"/>
            <a:ext cx="7274560" cy="36614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altLang="zh-CN" sz="3200"/>
          </a:p>
        </p:txBody>
      </p:sp>
      <p:graphicFrame>
        <p:nvGraphicFramePr>
          <p:cNvPr id="3" name="表格 2"/>
          <p:cNvGraphicFramePr/>
          <p:nvPr/>
        </p:nvGraphicFramePr>
        <p:xfrm>
          <a:off x="537210" y="974988"/>
          <a:ext cx="8229600" cy="1200785"/>
        </p:xfrm>
        <a:graphic>
          <a:graphicData uri="http://schemas.openxmlformats.org/drawingml/2006/table">
            <a:tbl>
              <a:tblPr/>
              <a:tblGrid>
                <a:gridCol w="5067300"/>
                <a:gridCol w="3162300"/>
              </a:tblGrid>
              <a:tr h="5797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2C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1.康复治疗记录单项目完整</a:t>
                      </a:r>
                      <a:r>
                        <a:rPr lang="en-US" sz="1200" b="0">
                          <a:solidFill>
                            <a:srgbClr val="0032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包括</a:t>
                      </a:r>
                      <a:r>
                        <a:rPr lang="en-US" sz="12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一般项目、诊断、治疗注意事项、治疗项目、治疗部位、治疗方法、治疗时间、治疗反应、治疗师签名、康复治疗阶段效果评价)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3B7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现场检查</a:t>
                      </a:r>
                      <a:r>
                        <a:rPr lang="en-US" sz="1200" b="0">
                          <a:solidFill>
                            <a:srgbClr val="00427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按推荐康复治疗记录要求，每缺1项扣1分，</a:t>
                      </a:r>
                      <a:r>
                        <a:rPr lang="en-US" sz="1200" b="0">
                          <a:solidFill>
                            <a:srgbClr val="003C7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完整每1项扣0.5分，扣完为止；</a:t>
                      </a:r>
                      <a:endParaRPr lang="en-US" altLang="en-US" sz="1200" b="0">
                        <a:solidFill>
                          <a:srgbClr val="003B76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0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>
                          <a:solidFill>
                            <a:srgbClr val="002E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2.康复治疗记录完成情况</a:t>
                      </a:r>
                      <a:r>
                        <a:rPr lang="en-US" sz="12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(1)检查当日康复治疗记录(2)检查当年已完成的康复治疗记录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3B7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现场检查</a:t>
                      </a:r>
                      <a:r>
                        <a:rPr lang="en-US" sz="1200" b="0">
                          <a:solidFill>
                            <a:srgbClr val="0047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1.提供当年康复治疗记录20份，每缺1份，</a:t>
                      </a:r>
                      <a:r>
                        <a:rPr lang="en-US" sz="1200" b="0">
                          <a:solidFill>
                            <a:srgbClr val="00418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分，扣完为止；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2.检查当日治疗记录5分，每缺1份，扣1分</a:t>
                      </a:r>
                      <a:r>
                        <a:rPr lang="en-US" sz="1200" b="0">
                          <a:solidFill>
                            <a:srgbClr val="00458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扣完为止；</a:t>
                      </a:r>
                      <a:endParaRPr lang="en-US" altLang="en-US" sz="1200" b="0">
                        <a:solidFill>
                          <a:srgbClr val="003B76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551815" y="2334895"/>
            <a:ext cx="821499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重要性：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★★★★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★</a:t>
            </a:r>
            <a:endParaRPr lang="zh-CN" altLang="en-US"/>
          </a:p>
          <a:p>
            <a:r>
              <a:rPr lang="zh-CN" altLang="en-US">
                <a:sym typeface="+mn-ea"/>
              </a:rPr>
              <a:t>解读：</a:t>
            </a:r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1.</a:t>
            </a:r>
            <a:r>
              <a:rPr lang="zh-CN" altLang="en-US">
                <a:sym typeface="+mn-ea"/>
              </a:rPr>
              <a:t>参照检查质控具体要求完善治疗单记录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诊断包含临床诊断和康复诊断（如：</a:t>
            </a:r>
            <a:r>
              <a:rPr lang="en-US" altLang="zh-CN">
                <a:sym typeface="+mn-ea"/>
              </a:rPr>
              <a:t>1.</a:t>
            </a:r>
            <a:r>
              <a:rPr lang="zh-CN" altLang="en-US">
                <a:sym typeface="+mn-ea"/>
              </a:rPr>
              <a:t>脑梗死</a:t>
            </a:r>
            <a:r>
              <a:rPr lang="en-US" altLang="zh-CN">
                <a:sym typeface="+mn-ea"/>
              </a:rPr>
              <a:t>2.</a:t>
            </a:r>
            <a:r>
              <a:rPr lang="zh-CN" altLang="en-US">
                <a:sym typeface="+mn-ea"/>
              </a:rPr>
              <a:t>不完全性偏瘫</a:t>
            </a:r>
            <a:r>
              <a:rPr lang="en-US" altLang="zh-CN">
                <a:sym typeface="+mn-ea"/>
              </a:rPr>
              <a:t>3.</a:t>
            </a:r>
            <a:r>
              <a:rPr lang="zh-CN" altLang="en-US">
                <a:sym typeface="+mn-ea"/>
              </a:rPr>
              <a:t>吞咽障碍</a:t>
            </a:r>
            <a:r>
              <a:rPr lang="en-US" altLang="zh-CN">
                <a:sym typeface="+mn-ea"/>
              </a:rPr>
              <a:t>4.</a:t>
            </a:r>
            <a:r>
              <a:rPr lang="zh-CN" altLang="en-US">
                <a:sym typeface="+mn-ea"/>
              </a:rPr>
              <a:t>运动性失语）</a:t>
            </a:r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2.</a:t>
            </a:r>
            <a:r>
              <a:rPr lang="zh-CN" altLang="en-US">
                <a:sym typeface="+mn-ea"/>
              </a:rPr>
              <a:t>评估与收费相一致、签名齐全（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会诊单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*1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、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sym typeface="+mn-ea"/>
              </a:rPr>
              <a:t>评估单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  <a:sym typeface="+mn-ea"/>
              </a:rPr>
              <a:t>*3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sym typeface="+mn-ea"/>
              </a:rPr>
              <a:t>、记录单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  <a:sym typeface="+mn-ea"/>
              </a:rPr>
              <a:t>*3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sym typeface="+mn-ea"/>
              </a:rPr>
              <a:t>、</a:t>
            </a:r>
            <a:r>
              <a:rPr lang="zh-CN" altLang="en-US">
                <a:solidFill>
                  <a:schemeClr val="accent6">
                    <a:lumMod val="75000"/>
                  </a:schemeClr>
                </a:solidFill>
                <a:sym typeface="+mn-ea"/>
              </a:rPr>
              <a:t>小结</a:t>
            </a:r>
            <a:r>
              <a:rPr lang="en-US" altLang="zh-CN">
                <a:solidFill>
                  <a:schemeClr val="accent6">
                    <a:lumMod val="75000"/>
                  </a:schemeClr>
                </a:solidFill>
                <a:sym typeface="+mn-ea"/>
              </a:rPr>
              <a:t>*1</a:t>
            </a:r>
            <a:r>
              <a:rPr lang="zh-CN" altLang="en-US">
                <a:solidFill>
                  <a:schemeClr val="accent6">
                    <a:lumMod val="75000"/>
                  </a:schemeClr>
                </a:solidFill>
                <a:sym typeface="+mn-ea"/>
              </a:rPr>
              <a:t>等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  <a:p>
            <a:r>
              <a:rPr lang="en-US" altLang="zh-CN"/>
              <a:t>   </a:t>
            </a:r>
            <a:r>
              <a:rPr lang="zh-CN" altLang="en-US"/>
              <a:t>评估要求：不少于</a:t>
            </a:r>
            <a:r>
              <a:rPr lang="en-US" altLang="zh-CN"/>
              <a:t>2</a:t>
            </a:r>
            <a:r>
              <a:rPr lang="zh-CN" altLang="en-US"/>
              <a:t>医师</a:t>
            </a:r>
            <a:r>
              <a:rPr lang="en-US" altLang="zh-CN"/>
              <a:t>+1</a:t>
            </a:r>
            <a:r>
              <a:rPr lang="zh-CN" altLang="en-US"/>
              <a:t>治疗师</a:t>
            </a:r>
            <a:r>
              <a:rPr lang="en-US" altLang="zh-CN"/>
              <a:t> or  </a:t>
            </a:r>
            <a:r>
              <a:rPr lang="zh-CN" altLang="en-US">
                <a:sym typeface="+mn-ea"/>
              </a:rPr>
              <a:t>不少于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医师</a:t>
            </a:r>
            <a:r>
              <a:rPr lang="en-US" altLang="zh-CN">
                <a:sym typeface="+mn-ea"/>
              </a:rPr>
              <a:t>+2</a:t>
            </a:r>
            <a:r>
              <a:rPr lang="zh-CN" altLang="en-US">
                <a:sym typeface="+mn-ea"/>
              </a:rPr>
              <a:t>治疗师</a:t>
            </a:r>
            <a:r>
              <a:rPr lang="en-US" altLang="zh-CN">
                <a:sym typeface="+mn-ea"/>
              </a:rPr>
              <a:t>   ,</a:t>
            </a:r>
            <a:r>
              <a:rPr lang="zh-CN" altLang="en-US">
                <a:sym typeface="+mn-ea"/>
              </a:rPr>
              <a:t>建议签</a:t>
            </a: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个人</a:t>
            </a:r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   </a:t>
            </a:r>
            <a:r>
              <a:rPr lang="zh-CN" altLang="en-US">
                <a:sym typeface="+mn-ea"/>
              </a:rPr>
              <a:t>记录单：凡是收费治疗师出现过的名字最下方均要手签、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无证人员需有证带教人员签字盖帽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  </a:t>
            </a:r>
            <a:r>
              <a:rPr lang="zh-CN" altLang="en-US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  <a:sym typeface="+mn-ea"/>
              </a:rPr>
              <a:t>每治疗满十天写一次康复小结</a:t>
            </a:r>
            <a:endParaRPr lang="zh-CN" altLang="en-US">
              <a:ln w="15875"/>
              <a:gradFill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2700000" scaled="0"/>
              </a:gradFill>
              <a:effectLst/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96891" y="129170"/>
            <a:ext cx="335756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0013" y="129170"/>
            <a:ext cx="336947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7065" y="119380"/>
            <a:ext cx="46037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b="1" dirty="0" smtClean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ba178ed3c15a97215c33c01a0a8bfd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36510" y="0"/>
            <a:ext cx="1508125" cy="78168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905510" y="147320"/>
            <a:ext cx="6420485" cy="634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>
                <a:sym typeface="+mn-ea"/>
              </a:rPr>
              <a:t>6.现场操作及常规考试</a:t>
            </a:r>
            <a:endParaRPr lang="en-US" altLang="zh-CN" sz="320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03630" y="974725"/>
            <a:ext cx="7274560" cy="36614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altLang="zh-CN" sz="3200"/>
          </a:p>
        </p:txBody>
      </p:sp>
      <p:graphicFrame>
        <p:nvGraphicFramePr>
          <p:cNvPr id="5" name="表格 4"/>
          <p:cNvGraphicFramePr/>
          <p:nvPr/>
        </p:nvGraphicFramePr>
        <p:xfrm>
          <a:off x="537210" y="868307"/>
          <a:ext cx="8229600" cy="1308100"/>
        </p:xfrm>
        <a:graphic>
          <a:graphicData uri="http://schemas.openxmlformats.org/drawingml/2006/table">
            <a:tbl>
              <a:tblPr/>
              <a:tblGrid>
                <a:gridCol w="5067300"/>
                <a:gridCol w="3162300"/>
              </a:tblGrid>
              <a:tr h="3771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326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1.理论笔试</a:t>
                      </a:r>
                      <a:endParaRPr lang="en-US" altLang="en-US" sz="1200" b="0">
                        <a:solidFill>
                          <a:srgbClr val="003265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46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现场考试(康复医师参加)</a:t>
                      </a:r>
                      <a:endParaRPr lang="en-US" altLang="en-US" sz="1200" b="0">
                        <a:solidFill>
                          <a:srgbClr val="004684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3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2.操作考试</a:t>
                      </a:r>
                      <a:endParaRPr lang="en-US" altLang="en-US" sz="1200" b="0">
                        <a:solidFill>
                          <a:srgbClr val="00306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458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现场操作(康复治疗师考试)</a:t>
                      </a:r>
                      <a:endParaRPr lang="en-US" altLang="en-US" sz="1200" b="0">
                        <a:solidFill>
                          <a:srgbClr val="004582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610235" y="2219325"/>
            <a:ext cx="7348855" cy="2262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ym typeface="+mn-ea"/>
              </a:rPr>
              <a:t>重要性：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★★★★</a:t>
            </a:r>
            <a:endParaRPr lang="zh-CN" altLang="en-US"/>
          </a:p>
          <a:p>
            <a:r>
              <a:rPr lang="zh-CN" altLang="en-US"/>
              <a:t>解读：</a:t>
            </a:r>
            <a:endParaRPr lang="zh-CN" altLang="en-US"/>
          </a:p>
          <a:p>
            <a:r>
              <a:rPr lang="en-US" altLang="zh-CN"/>
              <a:t>1.</a:t>
            </a:r>
            <a:r>
              <a:rPr lang="zh-CN" altLang="en-US"/>
              <a:t>随机抽取</a:t>
            </a:r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康复医师</a:t>
            </a:r>
            <a:r>
              <a:rPr lang="zh-CN" altLang="en-US"/>
              <a:t>完成理论笔试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随机抽取</a:t>
            </a:r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康复治疗师</a:t>
            </a:r>
            <a:r>
              <a:rPr lang="zh-CN" altLang="en-US"/>
              <a:t>现场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操作示范</a:t>
            </a:r>
            <a:r>
              <a:rPr lang="zh-CN" altLang="en-US"/>
              <a:t>，口述要点。</a:t>
            </a:r>
            <a:endParaRPr lang="zh-CN" altLang="en-US"/>
          </a:p>
          <a:p>
            <a:r>
              <a:rPr lang="zh-CN" altLang="en-US"/>
              <a:t>比如：颈椎牵引前中后的准备及操作步骤、关节松动术具体的操作示范、</a:t>
            </a:r>
            <a:r>
              <a:rPr lang="en-US" altLang="zh-CN"/>
              <a:t>PNF</a:t>
            </a:r>
            <a:r>
              <a:rPr lang="zh-CN" altLang="en-US"/>
              <a:t>技术的使用等。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96891" y="129170"/>
            <a:ext cx="335756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0013" y="129170"/>
            <a:ext cx="336947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7065" y="119380"/>
            <a:ext cx="46037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b="1" dirty="0" smtClean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ba178ed3c15a97215c33c01a0a8bfd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36510" y="0"/>
            <a:ext cx="1508125" cy="78168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905510" y="147320"/>
            <a:ext cx="6420485" cy="634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sym typeface="+mn-ea"/>
              </a:rPr>
              <a:t>分值</a:t>
            </a:r>
            <a:endParaRPr lang="zh-CN" altLang="en-US" sz="320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03630" y="974725"/>
            <a:ext cx="7274560" cy="36614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altLang="zh-CN" sz="3200"/>
          </a:p>
        </p:txBody>
      </p:sp>
      <p:pic>
        <p:nvPicPr>
          <p:cNvPr id="5" name="图片 4" descr="_cgi-bin_mmwebwx-bin_webwxgetmsgimg__&amp;MsgID=5190271297678685788&amp;skey=@crypt_3d5d356b_376cc518e57541bbc2ba00492e5f8510&amp;mmweb_appid=wx_webfilehelp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764540"/>
            <a:ext cx="9144000" cy="422021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96891" y="129170"/>
            <a:ext cx="335756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0013" y="129170"/>
            <a:ext cx="336947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7065" y="119380"/>
            <a:ext cx="46037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b="1" dirty="0" smtClean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ba178ed3c15a97215c33c01a0a8bfd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36510" y="0"/>
            <a:ext cx="1508125" cy="78168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905510" y="147320"/>
            <a:ext cx="6420485" cy="634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sym typeface="+mn-ea"/>
              </a:rPr>
              <a:t>分值</a:t>
            </a:r>
            <a:endParaRPr lang="zh-CN" altLang="en-US" sz="320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03630" y="974725"/>
            <a:ext cx="7274560" cy="36614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altLang="zh-CN" sz="3200"/>
          </a:p>
        </p:txBody>
      </p:sp>
      <p:pic>
        <p:nvPicPr>
          <p:cNvPr id="3" name="图片 2" descr="_cgi-bin_mmwebwx-bin_webwxgetmsgimg__&amp;MsgID=392564427770771235&amp;skey=@crypt_3d5d356b_376cc518e57541bbc2ba00492e5f8510&amp;mmweb_appid=wx_webfilehelp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872490"/>
            <a:ext cx="9144000" cy="422021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96891" y="129170"/>
            <a:ext cx="335756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0013" y="129170"/>
            <a:ext cx="336947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7065" y="119380"/>
            <a:ext cx="46037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b="1" dirty="0" smtClean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   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ba178ed3c15a97215c33c01a0a8bfd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7636510" y="0"/>
            <a:ext cx="1508125" cy="781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81530" y="954405"/>
            <a:ext cx="5154930" cy="34550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endParaRPr lang="zh-CN" altLang="en-US" sz="72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sym typeface="+mn-ea"/>
            </a:endParaRPr>
          </a:p>
          <a:p>
            <a:pPr algn="ctr"/>
            <a:r>
              <a:rPr lang="zh-CN" altLang="en-US" sz="7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+mn-ea"/>
              </a:rPr>
              <a:t>学习强科</a:t>
            </a:r>
            <a:r>
              <a:rPr lang="zh-CN" altLang="en-US" sz="7200">
                <a:sym typeface="+mn-ea"/>
              </a:rPr>
              <a:t> </a:t>
            </a:r>
            <a:endParaRPr lang="zh-CN" altLang="en-US" sz="7200"/>
          </a:p>
        </p:txBody>
      </p:sp>
      <p:pic>
        <p:nvPicPr>
          <p:cNvPr id="101" name="图片 100"/>
          <p:cNvPicPr/>
          <p:nvPr/>
        </p:nvPicPr>
        <p:blipFill>
          <a:blip r:embed="rId3">
            <a:alphaModFix amt="17000"/>
          </a:blip>
          <a:stretch>
            <a:fillRect/>
          </a:stretch>
        </p:blipFill>
        <p:spPr>
          <a:xfrm>
            <a:off x="647065" y="1371917"/>
            <a:ext cx="1905000" cy="190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96891" y="129170"/>
            <a:ext cx="335756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0013" y="129170"/>
            <a:ext cx="336947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7065" y="119380"/>
            <a:ext cx="46037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b="1" dirty="0" smtClean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ba178ed3c15a97215c33c01a0a8bfd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7636510" y="0"/>
            <a:ext cx="1508125" cy="78168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103630" y="147320"/>
            <a:ext cx="3576320" cy="634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sym typeface="+mn-ea"/>
              </a:rPr>
              <a:t>检查内容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103630" y="974725"/>
            <a:ext cx="7274560" cy="36614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/>
              <a:t>1.科室管理</a:t>
            </a:r>
            <a:endParaRPr lang="en-US" altLang="zh-CN" sz="3200"/>
          </a:p>
          <a:p>
            <a:r>
              <a:rPr lang="en-US" altLang="zh-CN" sz="3200"/>
              <a:t>2.科室人员构成</a:t>
            </a:r>
            <a:endParaRPr lang="en-US" altLang="zh-CN" sz="3200"/>
          </a:p>
          <a:p>
            <a:r>
              <a:rPr lang="en-US" altLang="zh-CN" sz="3200"/>
              <a:t>3.进修及继续教育</a:t>
            </a:r>
            <a:endParaRPr lang="en-US" altLang="zh-CN" sz="3200"/>
          </a:p>
          <a:p>
            <a:r>
              <a:rPr lang="en-US" altLang="zh-CN" sz="3200"/>
              <a:t>4.康复医疗设施</a:t>
            </a:r>
            <a:endParaRPr lang="en-US" altLang="zh-CN" sz="3200"/>
          </a:p>
          <a:p>
            <a:r>
              <a:rPr lang="en-US" altLang="zh-CN" sz="3200"/>
              <a:t>5.康复治疗记录 (按推荐治疗记录要求项目齐全，20分)</a:t>
            </a:r>
            <a:endParaRPr lang="en-US" altLang="zh-CN" sz="3200"/>
          </a:p>
          <a:p>
            <a:r>
              <a:rPr lang="en-US" altLang="zh-CN" sz="3200"/>
              <a:t>6.现场操作及常规考试</a:t>
            </a:r>
            <a:endParaRPr lang="en-US" altLang="zh-CN" sz="3200"/>
          </a:p>
          <a:p>
            <a:endParaRPr lang="en-US" altLang="zh-CN" sz="32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96891" y="129170"/>
            <a:ext cx="335756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0013" y="129170"/>
            <a:ext cx="336947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7065" y="119380"/>
            <a:ext cx="46037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b="1" dirty="0" smtClean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ba178ed3c15a97215c33c01a0a8bfd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alphaModFix amt="69000"/>
          </a:blip>
          <a:stretch>
            <a:fillRect/>
          </a:stretch>
        </p:blipFill>
        <p:spPr>
          <a:xfrm>
            <a:off x="7636510" y="0"/>
            <a:ext cx="1508125" cy="78168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905510" y="147320"/>
            <a:ext cx="3774440" cy="634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>
                <a:sym typeface="+mn-ea"/>
              </a:rPr>
              <a:t>1.</a:t>
            </a:r>
            <a:r>
              <a:rPr lang="zh-CN" altLang="en-US" sz="3200">
                <a:sym typeface="+mn-ea"/>
              </a:rPr>
              <a:t>科室管理</a:t>
            </a:r>
            <a:endParaRPr lang="zh-CN" altLang="en-US" sz="320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03630" y="974725"/>
            <a:ext cx="7274560" cy="36614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altLang="zh-CN" sz="3200"/>
          </a:p>
        </p:txBody>
      </p:sp>
      <p:graphicFrame>
        <p:nvGraphicFramePr>
          <p:cNvPr id="3" name="表格 2"/>
          <p:cNvGraphicFramePr/>
          <p:nvPr/>
        </p:nvGraphicFramePr>
        <p:xfrm>
          <a:off x="457200" y="974670"/>
          <a:ext cx="8229600" cy="1601470"/>
        </p:xfrm>
        <a:graphic>
          <a:graphicData uri="http://schemas.openxmlformats.org/drawingml/2006/table">
            <a:tbl>
              <a:tblPr/>
              <a:tblGrid>
                <a:gridCol w="5133975"/>
                <a:gridCol w="3095625"/>
              </a:tblGrid>
              <a:tr h="2838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检查内容和要点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00366C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检查方式</a:t>
                      </a:r>
                      <a:endParaRPr lang="en-US" altLang="en-US" sz="1200" b="1">
                        <a:solidFill>
                          <a:srgbClr val="00366C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6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>
                          <a:solidFill>
                            <a:srgbClr val="002B5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1.科室注册</a:t>
                      </a:r>
                      <a:endParaRPr lang="en-US" altLang="en-US" sz="6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326B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现场检查医院执业许可证(执业范围有无康复</a:t>
                      </a:r>
                      <a:r>
                        <a:rPr lang="en-US" sz="1200" b="0">
                          <a:solidFill>
                            <a:srgbClr val="002D6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医学或中医康复)</a:t>
                      </a:r>
                      <a:endParaRPr lang="en-US" altLang="en-US" sz="1200" b="0">
                        <a:solidFill>
                          <a:srgbClr val="00326B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9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>
                          <a:solidFill>
                            <a:srgbClr val="00235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2.康复质量管理制度制订情况：</a:t>
                      </a:r>
                      <a:r>
                        <a:rPr lang="en-US" sz="1200" b="0">
                          <a:solidFill>
                            <a:srgbClr val="002658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(包括5项制度： (1)科室质量管理制度；(2)科室安全防护制度； (3)</a:t>
                      </a:r>
                      <a:r>
                        <a:rPr lang="en-US" sz="1200" b="0">
                          <a:solidFill>
                            <a:srgbClr val="002657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差错事故预防及处理制度； (4)仪器保管、维护及保养制度； (5)消毒隔</a:t>
                      </a:r>
                      <a:r>
                        <a:rPr lang="en-US" sz="1200" b="0">
                          <a:solidFill>
                            <a:srgbClr val="003066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离制度等)。</a:t>
                      </a:r>
                      <a:endParaRPr lang="en-US" altLang="en-US" sz="6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>
                          <a:solidFill>
                            <a:srgbClr val="002F65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现场查文件</a:t>
                      </a:r>
                      <a:r>
                        <a:rPr lang="en-US" sz="1200" b="0">
                          <a:solidFill>
                            <a:srgbClr val="003168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1.制度齐全：每缺1项制度扣1分</a:t>
                      </a:r>
                      <a:r>
                        <a:rPr lang="en-US" sz="1200" b="0">
                          <a:solidFill>
                            <a:srgbClr val="00326B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2.制度更新及时：每年根据科室情况更新1次。</a:t>
                      </a:r>
                      <a:r>
                        <a:rPr lang="en-US" sz="1200" b="0">
                          <a:solidFill>
                            <a:srgbClr val="002C5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每缺一项更新扣0.5分</a:t>
                      </a:r>
                      <a:endParaRPr lang="en-US" altLang="en-US" sz="6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235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3.病员须知公示</a:t>
                      </a:r>
                      <a:r>
                        <a:rPr lang="en-US" sz="1200" b="0">
                          <a:solidFill>
                            <a:srgbClr val="002555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(须张贴在治疗室墙上显眼处，不能在记录本上)</a:t>
                      </a:r>
                      <a:endParaRPr lang="en-US" altLang="en-US" sz="1200" b="0">
                        <a:solidFill>
                          <a:srgbClr val="00235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>
                          <a:solidFill>
                            <a:srgbClr val="002E6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现场检查</a:t>
                      </a:r>
                      <a:endParaRPr lang="en-US" altLang="en-US" sz="6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530225" y="2873375"/>
            <a:ext cx="78473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重要性：★★★★</a:t>
            </a:r>
            <a:endParaRPr lang="zh-CN" altLang="en-US">
              <a:sym typeface="+mn-ea"/>
            </a:endParaRPr>
          </a:p>
          <a:p>
            <a:r>
              <a:rPr lang="zh-CN" altLang="en-US"/>
              <a:t>重点解读：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康复质控</a:t>
            </a:r>
            <a:r>
              <a:rPr lang="en-US" altLang="zh-CN"/>
              <a:t>5</a:t>
            </a:r>
            <a:r>
              <a:rPr lang="zh-CN" altLang="en-US"/>
              <a:t>项制度要齐全、每年有更新记录，有制定日期，制定人员等内容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96891" y="129170"/>
            <a:ext cx="335756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0013" y="129170"/>
            <a:ext cx="336947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7065" y="119380"/>
            <a:ext cx="46037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b="1" dirty="0" smtClean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ba178ed3c15a97215c33c01a0a8bfd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alphaModFix amt="69000"/>
          </a:blip>
          <a:stretch>
            <a:fillRect/>
          </a:stretch>
        </p:blipFill>
        <p:spPr>
          <a:xfrm>
            <a:off x="7636510" y="0"/>
            <a:ext cx="1508125" cy="78168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905510" y="147320"/>
            <a:ext cx="3774440" cy="634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>
                <a:sym typeface="+mn-ea"/>
              </a:rPr>
              <a:t>1.</a:t>
            </a:r>
            <a:r>
              <a:rPr lang="zh-CN" altLang="en-US" sz="3200">
                <a:sym typeface="+mn-ea"/>
              </a:rPr>
              <a:t>科室管理</a:t>
            </a:r>
            <a:endParaRPr lang="zh-CN" altLang="en-US" sz="320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03630" y="974725"/>
            <a:ext cx="7274560" cy="36614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altLang="zh-CN" sz="3200"/>
          </a:p>
        </p:txBody>
      </p:sp>
      <p:graphicFrame>
        <p:nvGraphicFramePr>
          <p:cNvPr id="3" name="表格 2"/>
          <p:cNvGraphicFramePr/>
          <p:nvPr/>
        </p:nvGraphicFramePr>
        <p:xfrm>
          <a:off x="457200" y="974670"/>
          <a:ext cx="8229600" cy="1601470"/>
        </p:xfrm>
        <a:graphic>
          <a:graphicData uri="http://schemas.openxmlformats.org/drawingml/2006/table">
            <a:tbl>
              <a:tblPr/>
              <a:tblGrid>
                <a:gridCol w="5133975"/>
                <a:gridCol w="3095625"/>
              </a:tblGrid>
              <a:tr h="2838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检查内容和要点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00366C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检查方式</a:t>
                      </a:r>
                      <a:endParaRPr lang="en-US" altLang="en-US" sz="1200" b="1">
                        <a:solidFill>
                          <a:srgbClr val="00366C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6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>
                          <a:solidFill>
                            <a:srgbClr val="002B5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1.科室注册</a:t>
                      </a:r>
                      <a:endParaRPr lang="en-US" altLang="en-US" sz="6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326B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现场检查医院执业许可证(执业范围有无康复</a:t>
                      </a:r>
                      <a:r>
                        <a:rPr lang="en-US" sz="1200" b="0">
                          <a:solidFill>
                            <a:srgbClr val="002D6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医学或中医康复)</a:t>
                      </a:r>
                      <a:endParaRPr lang="en-US" altLang="en-US" sz="1200" b="0">
                        <a:solidFill>
                          <a:srgbClr val="00326B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9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>
                          <a:solidFill>
                            <a:srgbClr val="00235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2.康复质量管理制度制订情况：</a:t>
                      </a:r>
                      <a:r>
                        <a:rPr lang="en-US" sz="1200" b="0">
                          <a:solidFill>
                            <a:srgbClr val="002658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(包括5项制度： (1)科室质量管理制度；(2)科室安全防护制度； (3)</a:t>
                      </a:r>
                      <a:r>
                        <a:rPr lang="en-US" sz="1200" b="0">
                          <a:solidFill>
                            <a:srgbClr val="002657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差错事故预防及处理制度； (4)仪器保管、维护及保养制度； (5)消毒隔</a:t>
                      </a:r>
                      <a:r>
                        <a:rPr lang="en-US" sz="1200" b="0">
                          <a:solidFill>
                            <a:srgbClr val="003066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离制度等)。</a:t>
                      </a:r>
                      <a:endParaRPr lang="en-US" altLang="en-US" sz="6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>
                          <a:solidFill>
                            <a:srgbClr val="002F65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现场查文件</a:t>
                      </a:r>
                      <a:r>
                        <a:rPr lang="en-US" sz="1200" b="0">
                          <a:solidFill>
                            <a:srgbClr val="003168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1.制度齐全：每缺1项制度扣1分</a:t>
                      </a:r>
                      <a:r>
                        <a:rPr lang="en-US" sz="1200" b="0">
                          <a:solidFill>
                            <a:srgbClr val="00326B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2.制度更新及时：每年根据科室情况更新1次。</a:t>
                      </a:r>
                      <a:r>
                        <a:rPr lang="en-US" sz="1200" b="0">
                          <a:solidFill>
                            <a:srgbClr val="002C5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每缺一项更新扣0.5分</a:t>
                      </a:r>
                      <a:endParaRPr lang="en-US" altLang="en-US" sz="6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235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3.病员须知公示</a:t>
                      </a:r>
                      <a:r>
                        <a:rPr lang="en-US" sz="1200" b="0">
                          <a:solidFill>
                            <a:srgbClr val="002555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(须张贴在治疗室墙上显眼处，不能在记录本上)</a:t>
                      </a:r>
                      <a:endParaRPr lang="en-US" altLang="en-US" sz="1200" b="0">
                        <a:solidFill>
                          <a:srgbClr val="00235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>
                          <a:solidFill>
                            <a:srgbClr val="002E6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现场检查</a:t>
                      </a:r>
                      <a:endParaRPr lang="en-US" altLang="en-US" sz="6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530225" y="2873375"/>
            <a:ext cx="78473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重要性：★★★★</a:t>
            </a:r>
            <a:endParaRPr lang="zh-CN" altLang="en-US">
              <a:sym typeface="+mn-ea"/>
            </a:endParaRPr>
          </a:p>
          <a:p>
            <a:r>
              <a:rPr lang="zh-CN" altLang="en-US"/>
              <a:t>重点解读：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康复质控</a:t>
            </a:r>
            <a:r>
              <a:rPr lang="en-US" altLang="zh-CN"/>
              <a:t>5</a:t>
            </a:r>
            <a:r>
              <a:rPr lang="zh-CN" altLang="en-US"/>
              <a:t>项制度要齐全、每年有更新记录，有制定日期，制定人员等内容</a:t>
            </a:r>
            <a:endParaRPr lang="zh-CN" altLang="en-US"/>
          </a:p>
        </p:txBody>
      </p:sp>
      <p:pic>
        <p:nvPicPr>
          <p:cNvPr id="9" name="图片 8" descr="_cgi-bin_mmwebwx-bin_webwxgetmsgimg__&amp;MsgID=2045277127599604055&amp;skey=@crypt_3d5d356b_e186d3f1e0388d4f911605391e8a3986&amp;mmweb_appid=wx_webfilehelp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30" y="863600"/>
            <a:ext cx="6907530" cy="38836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000"/>
                <a:lumOff val="93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96891" y="129170"/>
            <a:ext cx="335756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0013" y="129170"/>
            <a:ext cx="336947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7065" y="119380"/>
            <a:ext cx="46037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b="1" dirty="0" smtClean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ba178ed3c15a97215c33c01a0a8bfd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36510" y="0"/>
            <a:ext cx="1508125" cy="78168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905510" y="147320"/>
            <a:ext cx="3774440" cy="634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>
                <a:sym typeface="+mn-ea"/>
              </a:rPr>
              <a:t>2.</a:t>
            </a:r>
            <a:r>
              <a:rPr lang="en-US" altLang="zh-CN" sz="3200">
                <a:sym typeface="+mn-ea"/>
              </a:rPr>
              <a:t>科室人员构成</a:t>
            </a:r>
            <a:endParaRPr lang="en-US" altLang="zh-CN" sz="320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03630" y="974725"/>
            <a:ext cx="7274560" cy="36614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altLang="zh-CN" sz="3200"/>
          </a:p>
        </p:txBody>
      </p:sp>
      <p:graphicFrame>
        <p:nvGraphicFramePr>
          <p:cNvPr id="5" name="表格 4"/>
          <p:cNvGraphicFramePr/>
          <p:nvPr/>
        </p:nvGraphicFramePr>
        <p:xfrm>
          <a:off x="457200" y="1052775"/>
          <a:ext cx="8229600" cy="2298700"/>
        </p:xfrm>
        <a:graphic>
          <a:graphicData uri="http://schemas.openxmlformats.org/drawingml/2006/table">
            <a:tbl>
              <a:tblPr/>
              <a:tblGrid>
                <a:gridCol w="5133975"/>
                <a:gridCol w="3095625"/>
              </a:tblGrid>
              <a:tr h="6477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224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1.康复医师(至少1名)</a:t>
                      </a:r>
                      <a:r>
                        <a:rPr lang="en-US" sz="1200" b="0">
                          <a:solidFill>
                            <a:srgbClr val="002657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有医师资格证、执业医师注册证(注册执业范围：康复医学)</a:t>
                      </a:r>
                      <a:endParaRPr lang="en-US" altLang="en-US" sz="6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>
                          <a:solidFill>
                            <a:srgbClr val="00336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现场检查证书(以现场证书原件及复印件为准)</a:t>
                      </a:r>
                      <a:endParaRPr lang="en-US" altLang="en-US" sz="6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2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2658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2.康复治疗师(至少2名),具有以下条件之一：</a:t>
                      </a:r>
                      <a:r>
                        <a:rPr lang="en-US" sz="1200" b="0">
                          <a:solidFill>
                            <a:srgbClr val="00235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(1)康复治疗专业毕业证书</a:t>
                      </a:r>
                      <a:r>
                        <a:rPr lang="en-US" sz="1200" b="0">
                          <a:solidFill>
                            <a:srgbClr val="002454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(2)康复治疗师(士)资格证书</a:t>
                      </a:r>
                      <a:endParaRPr lang="en-US" altLang="en-US" sz="1200" b="0">
                        <a:solidFill>
                          <a:srgbClr val="002658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>
                          <a:solidFill>
                            <a:srgbClr val="00336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现场检查证书(以现场证书原件及复印件为准)</a:t>
                      </a:r>
                      <a:endParaRPr lang="en-US" altLang="en-US" sz="6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631825" y="2901950"/>
            <a:ext cx="81762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重要性：★★★★</a:t>
            </a:r>
            <a:endParaRPr lang="zh-CN" altLang="en-US"/>
          </a:p>
          <a:p>
            <a:r>
              <a:rPr lang="zh-CN" altLang="en-US"/>
              <a:t>政策解读：</a:t>
            </a:r>
            <a:endParaRPr lang="zh-CN" altLang="en-US"/>
          </a:p>
          <a:p>
            <a:r>
              <a:rPr lang="zh-CN" altLang="en-US"/>
              <a:t>康复科人员资质需统一收集打印，日期均在有效期，无证人员需提供毕业证。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96891" y="129170"/>
            <a:ext cx="335756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0013" y="129170"/>
            <a:ext cx="336947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7065" y="119380"/>
            <a:ext cx="46037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b="1" dirty="0" smtClean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ba178ed3c15a97215c33c01a0a8bfd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36510" y="0"/>
            <a:ext cx="1508125" cy="78168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905510" y="147320"/>
            <a:ext cx="3774440" cy="634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>
                <a:sym typeface="+mn-ea"/>
              </a:rPr>
              <a:t>2.</a:t>
            </a:r>
            <a:r>
              <a:rPr lang="en-US" altLang="zh-CN" sz="3200">
                <a:sym typeface="+mn-ea"/>
              </a:rPr>
              <a:t>科室人员构成</a:t>
            </a:r>
            <a:endParaRPr lang="en-US" altLang="zh-CN" sz="320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03630" y="974725"/>
            <a:ext cx="7274560" cy="36614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altLang="zh-CN" sz="3200"/>
          </a:p>
        </p:txBody>
      </p:sp>
      <p:graphicFrame>
        <p:nvGraphicFramePr>
          <p:cNvPr id="5" name="表格 4"/>
          <p:cNvGraphicFramePr/>
          <p:nvPr/>
        </p:nvGraphicFramePr>
        <p:xfrm>
          <a:off x="457200" y="1052775"/>
          <a:ext cx="8229600" cy="2298700"/>
        </p:xfrm>
        <a:graphic>
          <a:graphicData uri="http://schemas.openxmlformats.org/drawingml/2006/table">
            <a:tbl>
              <a:tblPr/>
              <a:tblGrid>
                <a:gridCol w="5133975"/>
                <a:gridCol w="3095625"/>
              </a:tblGrid>
              <a:tr h="6477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224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1.康复医师(至少1名)</a:t>
                      </a:r>
                      <a:r>
                        <a:rPr lang="en-US" sz="1200" b="0">
                          <a:solidFill>
                            <a:srgbClr val="002657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有医师资格证、执业医师注册证(注册执业范围：康复医学)</a:t>
                      </a:r>
                      <a:endParaRPr lang="en-US" altLang="en-US" sz="6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>
                          <a:solidFill>
                            <a:srgbClr val="00336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现场检查证书(以现场证书原件及复印件为准)</a:t>
                      </a:r>
                      <a:endParaRPr lang="en-US" altLang="en-US" sz="6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2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2658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2.康复治疗师(至少2名),具有以下条件之一：</a:t>
                      </a:r>
                      <a:r>
                        <a:rPr lang="en-US" sz="1200" b="0">
                          <a:solidFill>
                            <a:srgbClr val="00235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(1)康复治疗专业毕业证书</a:t>
                      </a:r>
                      <a:r>
                        <a:rPr lang="en-US" sz="1200" b="0">
                          <a:solidFill>
                            <a:srgbClr val="002454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(2)康复治疗师(士)资格证书</a:t>
                      </a:r>
                      <a:endParaRPr lang="en-US" altLang="en-US" sz="1200" b="0">
                        <a:solidFill>
                          <a:srgbClr val="002658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>
                          <a:solidFill>
                            <a:srgbClr val="00336D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现场检查证书(以现场证书原件及复印件为准)</a:t>
                      </a:r>
                      <a:endParaRPr lang="en-US" altLang="en-US" sz="6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631825" y="2901950"/>
            <a:ext cx="81762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重要性：★★★★</a:t>
            </a:r>
            <a:endParaRPr lang="zh-CN" altLang="en-US"/>
          </a:p>
          <a:p>
            <a:r>
              <a:rPr lang="zh-CN" altLang="en-US"/>
              <a:t>政策解读：</a:t>
            </a:r>
            <a:endParaRPr lang="zh-CN" altLang="en-US"/>
          </a:p>
          <a:p>
            <a:r>
              <a:rPr lang="zh-CN" altLang="en-US"/>
              <a:t>康复科人员资质需统一收集打印，日期均在有效期，无证人员需提供毕业证。</a:t>
            </a:r>
            <a:endParaRPr lang="zh-CN" altLang="en-US"/>
          </a:p>
        </p:txBody>
      </p:sp>
      <p:pic>
        <p:nvPicPr>
          <p:cNvPr id="3" name="图片 2" descr="_cgi-bin_mmwebwx-bin_webwxgetmsgimg__&amp;MsgID=3011323934074176637&amp;skey=@crypt_3d5d356b_e186d3f1e0388d4f911605391e8a3986&amp;mmweb_appid=wx_webfilehelp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65" y="699135"/>
            <a:ext cx="7758430" cy="436181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96891" y="129170"/>
            <a:ext cx="335756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0013" y="129170"/>
            <a:ext cx="336947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7065" y="119380"/>
            <a:ext cx="46037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b="1" dirty="0" smtClean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ba178ed3c15a97215c33c01a0a8bfd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36510" y="0"/>
            <a:ext cx="1508125" cy="78168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905510" y="147320"/>
            <a:ext cx="3774440" cy="634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>
                <a:sym typeface="+mn-ea"/>
              </a:rPr>
              <a:t>3.进修及继续教育</a:t>
            </a:r>
            <a:endParaRPr lang="en-US" altLang="zh-CN" sz="320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03630" y="974725"/>
            <a:ext cx="7274560" cy="36614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altLang="zh-CN" sz="3200"/>
          </a:p>
        </p:txBody>
      </p:sp>
      <p:graphicFrame>
        <p:nvGraphicFramePr>
          <p:cNvPr id="3" name="表格 2"/>
          <p:cNvGraphicFramePr/>
          <p:nvPr/>
        </p:nvGraphicFramePr>
        <p:xfrm>
          <a:off x="457200" y="968002"/>
          <a:ext cx="8229600" cy="2222500"/>
        </p:xfrm>
        <a:graphic>
          <a:graphicData uri="http://schemas.openxmlformats.org/drawingml/2006/table">
            <a:tbl>
              <a:tblPr/>
              <a:tblGrid>
                <a:gridCol w="5133975"/>
                <a:gridCol w="3095625"/>
              </a:tblGrid>
              <a:tr h="3638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2357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1.当年度浦东新区康复治疗质控培训</a:t>
                      </a:r>
                      <a:endParaRPr lang="en-US" altLang="en-US" sz="1200" b="0">
                        <a:solidFill>
                          <a:srgbClr val="002357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>
                          <a:solidFill>
                            <a:srgbClr val="003169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现场检查证书(提供复印件)</a:t>
                      </a:r>
                      <a:endParaRPr lang="en-US" altLang="en-US" sz="6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0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245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2.当年度全市、全国康复医学专业继续教育培训</a:t>
                      </a:r>
                      <a:endParaRPr lang="en-US" altLang="en-US" sz="1200" b="0">
                        <a:solidFill>
                          <a:srgbClr val="00245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6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631825" y="2262505"/>
            <a:ext cx="75082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重要性：★★★</a:t>
            </a:r>
            <a:endParaRPr lang="zh-CN" altLang="en-US"/>
          </a:p>
          <a:p>
            <a:r>
              <a:rPr lang="zh-CN" altLang="en-US"/>
              <a:t>解读：</a:t>
            </a:r>
            <a:endParaRPr lang="zh-CN" altLang="en-US"/>
          </a:p>
          <a:p>
            <a:r>
              <a:rPr lang="zh-CN" altLang="en-US"/>
              <a:t>在职人员提供当年参加质控培训、继续教育线上线下培训证书。（加分项）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96891" y="129170"/>
            <a:ext cx="335756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0013" y="129170"/>
            <a:ext cx="336947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7065" y="119380"/>
            <a:ext cx="46037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b="1" dirty="0" smtClean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ba178ed3c15a97215c33c01a0a8bfd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36510" y="0"/>
            <a:ext cx="1508125" cy="78168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905510" y="147320"/>
            <a:ext cx="3774440" cy="634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>
                <a:sym typeface="+mn-ea"/>
              </a:rPr>
              <a:t>3.进修及继续教育</a:t>
            </a:r>
            <a:endParaRPr lang="en-US" altLang="zh-CN" sz="320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03630" y="974725"/>
            <a:ext cx="7274560" cy="36614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altLang="zh-CN" sz="3200"/>
          </a:p>
        </p:txBody>
      </p:sp>
      <p:graphicFrame>
        <p:nvGraphicFramePr>
          <p:cNvPr id="3" name="表格 2"/>
          <p:cNvGraphicFramePr/>
          <p:nvPr/>
        </p:nvGraphicFramePr>
        <p:xfrm>
          <a:off x="457200" y="968002"/>
          <a:ext cx="8229600" cy="2222500"/>
        </p:xfrm>
        <a:graphic>
          <a:graphicData uri="http://schemas.openxmlformats.org/drawingml/2006/table">
            <a:tbl>
              <a:tblPr/>
              <a:tblGrid>
                <a:gridCol w="5133975"/>
                <a:gridCol w="3095625"/>
              </a:tblGrid>
              <a:tr h="3638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2357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1.当年度浦东新区康复治疗质控培训</a:t>
                      </a:r>
                      <a:endParaRPr lang="en-US" altLang="en-US" sz="1200" b="0">
                        <a:solidFill>
                          <a:srgbClr val="002357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>
                          <a:solidFill>
                            <a:srgbClr val="003169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现场检查证书(提供复印件)</a:t>
                      </a:r>
                      <a:endParaRPr lang="en-US" altLang="en-US" sz="6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0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245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2.当年度全市、全国康复医学专业继续教育培训</a:t>
                      </a:r>
                      <a:endParaRPr lang="en-US" altLang="en-US" sz="1200" b="0">
                        <a:solidFill>
                          <a:srgbClr val="00245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6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631825" y="2262505"/>
            <a:ext cx="75082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重要性：★★★</a:t>
            </a:r>
            <a:endParaRPr lang="zh-CN" altLang="en-US"/>
          </a:p>
          <a:p>
            <a:r>
              <a:rPr lang="zh-CN" altLang="en-US"/>
              <a:t>解读：</a:t>
            </a:r>
            <a:endParaRPr lang="zh-CN" altLang="en-US"/>
          </a:p>
          <a:p>
            <a:r>
              <a:rPr lang="zh-CN" altLang="en-US"/>
              <a:t>在职人员提供当年参加质控培训、继续教育线上线下培训证书。（加分项）</a:t>
            </a:r>
            <a:endParaRPr lang="zh-CN" altLang="en-US"/>
          </a:p>
        </p:txBody>
      </p:sp>
      <p:pic>
        <p:nvPicPr>
          <p:cNvPr id="5" name="图片 4" descr="_cgi-bin_mmwebwx-bin_webwxgetmsgimg__&amp;MsgID=4383631702399507454&amp;skey=@crypt_3d5d356b_e186d3f1e0388d4f911605391e8a3986&amp;mmweb_appid=wx_webfilehelp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1345"/>
            <a:ext cx="3860800" cy="2707640"/>
          </a:xfrm>
          <a:prstGeom prst="rect">
            <a:avLst/>
          </a:prstGeom>
        </p:spPr>
      </p:pic>
      <p:pic>
        <p:nvPicPr>
          <p:cNvPr id="10" name="图片 9" descr="_cgi-bin_mmwebwx-bin_webwxgetmsgimg__&amp;MsgID=5465850431692351691&amp;skey=@crypt_3d5d356b_e186d3f1e0388d4f911605391e8a3986&amp;mmweb_appid=wx_webfilehelpe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3980" y="1223645"/>
            <a:ext cx="4628515" cy="3164205"/>
          </a:xfrm>
          <a:prstGeom prst="rect">
            <a:avLst/>
          </a:prstGeom>
        </p:spPr>
      </p:pic>
      <p:pic>
        <p:nvPicPr>
          <p:cNvPr id="12" name="图片 11" descr="_cgi-bin_mmwebwx-bin_webwxgetmsgimg__&amp;MsgID=5585793986031212239&amp;skey=@crypt_3d5d356b_e186d3f1e0388d4f911605391e8a3986&amp;mmweb_appid=wx_webfilehelpe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2080" y="2226310"/>
            <a:ext cx="4093845" cy="2820670"/>
          </a:xfrm>
          <a:prstGeom prst="rect">
            <a:avLst/>
          </a:prstGeom>
        </p:spPr>
      </p:pic>
      <p:pic>
        <p:nvPicPr>
          <p:cNvPr id="13" name="图片 12" descr="_cgi-bin_mmwebwx-bin_webwxgetmsgimg__&amp;MsgID=6247156808934359525&amp;skey=@crypt_3d5d356b_e186d3f1e0388d4f911605391e8a3986&amp;mmweb_appid=wx_webfilehelpe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0815" y="119380"/>
            <a:ext cx="3793490" cy="25660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96891" y="129170"/>
            <a:ext cx="335756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0013" y="129170"/>
            <a:ext cx="336947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7065" y="119380"/>
            <a:ext cx="46037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b="1" dirty="0" smtClean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ba178ed3c15a97215c33c01a0a8bfd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36510" y="0"/>
            <a:ext cx="1508125" cy="78168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905510" y="147320"/>
            <a:ext cx="3774440" cy="634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>
                <a:sym typeface="+mn-ea"/>
              </a:rPr>
              <a:t>4.康复医疗设施</a:t>
            </a:r>
            <a:endParaRPr lang="en-US" altLang="zh-CN" sz="320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03630" y="974725"/>
            <a:ext cx="7274560" cy="36614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altLang="zh-CN" sz="3200"/>
          </a:p>
        </p:txBody>
      </p:sp>
      <p:graphicFrame>
        <p:nvGraphicFramePr>
          <p:cNvPr id="5" name="表格 4"/>
          <p:cNvGraphicFramePr/>
          <p:nvPr/>
        </p:nvGraphicFramePr>
        <p:xfrm>
          <a:off x="647065" y="1272802"/>
          <a:ext cx="8229600" cy="1892300"/>
        </p:xfrm>
        <a:graphic>
          <a:graphicData uri="http://schemas.openxmlformats.org/drawingml/2006/table">
            <a:tbl>
              <a:tblPr/>
              <a:tblGrid>
                <a:gridCol w="5133975"/>
                <a:gridCol w="3095625"/>
              </a:tblGrid>
              <a:tr h="5162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245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1.康复设备操作过程规范挂牌</a:t>
                      </a:r>
                      <a:endParaRPr lang="en-US" altLang="en-US" sz="6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3067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现场检查</a:t>
                      </a:r>
                      <a:r>
                        <a:rPr lang="en-US" sz="1200" b="0">
                          <a:solidFill>
                            <a:srgbClr val="00387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每少一个设备挂牌扣1分，扣完为止</a:t>
                      </a:r>
                      <a:endParaRPr lang="en-US" altLang="en-US" sz="1200" b="0">
                        <a:solidFill>
                          <a:srgbClr val="003067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254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2.康复保养记录</a:t>
                      </a:r>
                      <a:r>
                        <a:rPr lang="en-US" sz="1200" b="0">
                          <a:solidFill>
                            <a:srgbClr val="002A5A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(设备保养专人负责，每月记录1次)</a:t>
                      </a:r>
                      <a:endParaRPr lang="en-US" altLang="en-US" sz="1200" b="0">
                        <a:solidFill>
                          <a:srgbClr val="00254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347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现场检查</a:t>
                      </a:r>
                      <a:r>
                        <a:rPr lang="en-US" sz="1200" b="0">
                          <a:solidFill>
                            <a:srgbClr val="00397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每缺1次记录，扣0.5分</a:t>
                      </a:r>
                      <a:endParaRPr lang="en-US" altLang="en-US" sz="1200" b="0">
                        <a:solidFill>
                          <a:srgbClr val="00347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682625" y="2618740"/>
            <a:ext cx="791591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重要性：★★★★</a:t>
            </a:r>
            <a:endParaRPr lang="zh-CN" altLang="en-US"/>
          </a:p>
          <a:p>
            <a:r>
              <a:rPr lang="zh-CN" altLang="en-US"/>
              <a:t>解读：</a:t>
            </a:r>
            <a:endParaRPr lang="zh-CN" altLang="en-US"/>
          </a:p>
          <a:p>
            <a:r>
              <a:rPr lang="en-US" altLang="zh-CN"/>
              <a:t>1.</a:t>
            </a:r>
            <a:r>
              <a:rPr lang="zh-CN" altLang="en-US"/>
              <a:t>所有康复设备均需悬挂或粘贴操作说明书</a:t>
            </a:r>
            <a:r>
              <a:rPr lang="en-US" altLang="zh-CN"/>
              <a:t> </a:t>
            </a:r>
            <a:r>
              <a:rPr lang="en-US">
                <a:solidFill>
                  <a:srgbClr val="00306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现场检查</a:t>
            </a:r>
            <a:r>
              <a:rPr lang="en-US">
                <a:solidFill>
                  <a:srgbClr val="00387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每少一个设备挂牌扣1分，扣完为止</a:t>
            </a:r>
            <a:endParaRPr lang="en-US">
              <a:solidFill>
                <a:srgbClr val="00387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en-US" altLang="zh-CN"/>
              <a:t>2.</a:t>
            </a:r>
            <a:r>
              <a:rPr lang="en-US">
                <a:solidFill>
                  <a:srgbClr val="00254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康复保养记录</a:t>
            </a:r>
            <a:r>
              <a:rPr lang="en-US">
                <a:solidFill>
                  <a:srgbClr val="002A5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(设备保养专人负责，每月记录1次)</a:t>
            </a:r>
            <a:r>
              <a:rPr lang="zh-CN" altLang="en-US">
                <a:solidFill>
                  <a:srgbClr val="002A5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，悬挂在机器上（不便悬挂的需专人保管更新记录以备检查）</a:t>
            </a:r>
            <a:endParaRPr lang="zh-CN" altLang="en-US">
              <a:solidFill>
                <a:srgbClr val="002A5A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3435" y="4581525"/>
            <a:ext cx="702881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保养记录建议每次使用均要记录，故障记录需与保养记录相一致。</a:t>
            </a:r>
            <a:endParaRPr lang="zh-CN" altLang="en-US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PP_MARK_KEY" val="f9a3f21c-29b9-4d0b-a5c6-b7f1b732e757"/>
  <p:tag name="COMMONDATA" val="eyJoZGlkIjoiNDY0ZTIyMmNkZmM1ZjcwNGQ0NjE2ZmM4MjUyNDAxYWQifQ=="/>
  <p:tag name="commondata" val="eyJoZGlkIjoiZGFiMDk0MWJlOWQzOTkxNjg3ZTVjYzNkZDJiODVjNWI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2292</Words>
  <Application>WPS 演示</Application>
  <PresentationFormat>宽屏</PresentationFormat>
  <Paragraphs>231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gejj</cp:lastModifiedBy>
  <cp:revision>44</cp:revision>
  <dcterms:created xsi:type="dcterms:W3CDTF">2020-09-22T06:12:00Z</dcterms:created>
  <dcterms:modified xsi:type="dcterms:W3CDTF">2024-04-26T00:53:12Z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E1E211A0F7B44620BC099D009C8028E3</vt:lpwstr>
  </property>
</Properties>
</file>