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6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83" r:id="rId5"/>
    <p:sldId id="315" r:id="rId6"/>
    <p:sldId id="316" r:id="rId7"/>
    <p:sldId id="317" r:id="rId8"/>
    <p:sldId id="318" r:id="rId9"/>
    <p:sldId id="319" r:id="rId10"/>
    <p:sldId id="321" r:id="rId11"/>
    <p:sldId id="365" r:id="rId12"/>
    <p:sldId id="322" r:id="rId13"/>
    <p:sldId id="325" r:id="rId14"/>
    <p:sldId id="323" r:id="rId15"/>
    <p:sldId id="345" r:id="rId16"/>
    <p:sldId id="324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09" r:id="rId34"/>
  </p:sldIdLst>
  <p:sldSz cx="9144000" cy="5144135" type="screen16x9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gs" Target="tags/tag31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BE9CF-583B-4804-A303-D50844F33E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6280" y="1143000"/>
            <a:ext cx="5485440" cy="3086100"/>
          </a:xfrm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093"/>
            <a:ext cx="3868340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135"/>
            <a:ext cx="3868340" cy="27639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093"/>
            <a:ext cx="3887391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135"/>
            <a:ext cx="3887391" cy="27639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webp"/><Relationship Id="rId2" Type="http://schemas.openxmlformats.org/officeDocument/2006/relationships/image" Target="../media/image2.png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0"/>
                <a:lumOff val="100000"/>
                <a:alpha val="9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59ca1708d17bb8f5c46270cef29561c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635" y="0"/>
            <a:ext cx="9144635" cy="51441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37130" y="2766695"/>
            <a:ext cx="3028950" cy="397510"/>
          </a:xfrm>
          <a:prstGeom prst="rect">
            <a:avLst/>
          </a:prstGeom>
          <a:ln>
            <a:noFill/>
          </a:ln>
        </p:spPr>
        <p:txBody>
          <a:bodyPr wrap="square" lIns="91425" tIns="45711" rIns="91425" bIns="45711">
            <a:spAutoFit/>
          </a:bodyPr>
          <a:p>
            <a:pPr algn="ctr"/>
            <a:r>
              <a:rPr lang="zh-CN" altLang="en-US" sz="2000" b="1" dirty="0">
                <a:solidFill>
                  <a:srgbClr val="00B0F0"/>
                </a:solidFill>
                <a:highlight>
                  <a:srgbClr val="C0C0C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讲课人：</a:t>
            </a:r>
            <a:r>
              <a:rPr lang="en-US" altLang="zh-CN" sz="2000" b="1" dirty="0">
                <a:solidFill>
                  <a:srgbClr val="00B0F0"/>
                </a:solidFill>
                <a:highlight>
                  <a:srgbClr val="C0C0C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000" b="1" dirty="0">
              <a:solidFill>
                <a:srgbClr val="00B0F0"/>
              </a:solidFill>
              <a:highlight>
                <a:srgbClr val="C0C0C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54455" y="1383665"/>
            <a:ext cx="6490970" cy="643255"/>
          </a:xfrm>
          <a:prstGeom prst="rect">
            <a:avLst/>
          </a:prstGeom>
          <a:ln>
            <a:noFill/>
          </a:ln>
        </p:spPr>
        <p:txBody>
          <a:bodyPr wrap="square" lIns="91425" tIns="45711" rIns="91425" bIns="45711">
            <a:noAutofit/>
          </a:bodyPr>
          <a:lstStyle/>
          <a:p>
            <a:pPr algn="ctr"/>
            <a:r>
              <a:rPr lang="zh-CN" altLang="en-US" sz="3600" b="1" dirty="0">
                <a:solidFill>
                  <a:srgbClr val="0070C0"/>
                </a:solidFill>
                <a:highlight>
                  <a:srgbClr val="00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主题：蝴蝶效应之康复疗效</a:t>
            </a:r>
            <a:r>
              <a:rPr lang="en-US" altLang="zh-CN" sz="3600" b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endParaRPr lang="en-US" altLang="zh-CN" sz="3600" b="1" dirty="0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highlight>
                <a:srgbClr val="00FFFF"/>
              </a:highligh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98895" y="4660265"/>
            <a:ext cx="1003935" cy="397510"/>
          </a:xfrm>
          <a:prstGeom prst="rect">
            <a:avLst/>
          </a:prstGeom>
          <a:ln>
            <a:noFill/>
          </a:ln>
        </p:spPr>
        <p:txBody>
          <a:bodyPr wrap="square" lIns="91425" tIns="45711" rIns="91425" bIns="45711">
            <a:spAutoFit/>
          </a:bodyPr>
          <a:p>
            <a:pPr algn="l"/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endParaRPr lang="zh-CN" altLang="en-US" sz="20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44790" y="4808220"/>
            <a:ext cx="1175385" cy="335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200">
              <a:solidFill>
                <a:schemeClr val="bg2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7555230" y="4660265"/>
            <a:ext cx="1464945" cy="335280"/>
          </a:xfrm>
        </p:spPr>
        <p:txBody>
          <a:bodyPr/>
          <a:p>
            <a:fld id="{D997B5FA-0921-464F-AAE1-844C04324D75}" type="datetime1">
              <a:rPr lang="zh-CN" altLang="en-US" sz="2000" smtClean="0">
                <a:solidFill>
                  <a:schemeClr val="accent1"/>
                </a:solidFill>
              </a:rPr>
            </a:fld>
            <a:endParaRPr lang="zh-CN" altLang="en-US" sz="2000" smtClean="0">
              <a:solidFill>
                <a:schemeClr val="accent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5425" y="176530"/>
            <a:ext cx="4418965" cy="368300"/>
          </a:xfrm>
          <a:prstGeom prst="rect">
            <a:avLst/>
          </a:prstGeom>
          <a:noFill/>
          <a:effectLst>
            <a:glow rad="139700">
              <a:schemeClr val="accent4"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ln w="12700" cmpd="sng">
                  <a:solidFill>
                    <a:schemeClr val="accent5"/>
                  </a:solidFill>
                  <a:prstDash val="sysDot"/>
                </a:ln>
                <a:solidFill>
                  <a:srgbClr val="FFFFFF">
                    <a:alpha val="42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工欲善其事，必先利其器。</a:t>
            </a:r>
            <a:endParaRPr lang="zh-CN" altLang="en-US">
              <a:ln w="12700" cmpd="sng">
                <a:solidFill>
                  <a:schemeClr val="accent5"/>
                </a:solidFill>
                <a:prstDash val="sysDot"/>
              </a:ln>
              <a:solidFill>
                <a:srgbClr val="FFFFFF">
                  <a:alpha val="42000"/>
                </a:srgb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98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1240" y="262890"/>
            <a:ext cx="4926330" cy="1092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《蝴蝶效应》心理学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5690" y="1308735"/>
            <a:ext cx="7173595" cy="2526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/>
              <a:t>很多事情的发生原本损失不到</a:t>
            </a:r>
            <a:r>
              <a:rPr lang="en-US" altLang="zh-CN" sz="2800"/>
              <a:t>10%</a:t>
            </a:r>
            <a:r>
              <a:rPr lang="zh-CN" altLang="en-US" sz="2800"/>
              <a:t>，却因为情绪的放大最终造成</a:t>
            </a:r>
            <a:r>
              <a:rPr lang="en-US" altLang="zh-CN" sz="2800"/>
              <a:t>90%</a:t>
            </a:r>
            <a:r>
              <a:rPr lang="zh-CN" altLang="en-US" sz="2800"/>
              <a:t>的损失。而任何一个细节的改变或重视也同样影响深远</a:t>
            </a:r>
            <a:r>
              <a:rPr lang="en-US" altLang="zh-CN" sz="2800"/>
              <a:t>……</a:t>
            </a:r>
            <a:endParaRPr lang="zh-CN" altLang="en-US" sz="2800"/>
          </a:p>
          <a:p>
            <a:endParaRPr lang="zh-CN" altLang="en-US" sz="2800"/>
          </a:p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5" name="下箭头 4"/>
          <p:cNvSpPr/>
          <p:nvPr/>
        </p:nvSpPr>
        <p:spPr>
          <a:xfrm>
            <a:off x="3074035" y="2952750"/>
            <a:ext cx="516255" cy="98869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413000" y="4142740"/>
            <a:ext cx="2162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to be continued</a:t>
            </a:r>
            <a:r>
              <a:rPr lang="en-US" altLang="zh-CN"/>
              <a:t>……</a:t>
            </a:r>
            <a:endParaRPr lang="en-US" alt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1240" y="262890"/>
            <a:ext cx="4926330" cy="1092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另一个故事：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31240" y="836295"/>
            <a:ext cx="7173595" cy="2526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2400"/>
              <a:t>医院里病房两个老太太，一个靠窗户，一个没有。靠窗的</a:t>
            </a:r>
            <a:r>
              <a:rPr lang="en-US" altLang="zh-CN" sz="2400"/>
              <a:t>A</a:t>
            </a:r>
            <a:r>
              <a:rPr lang="zh-CN" sz="2400"/>
              <a:t>老太太经常把窗外的美好故事描述给另一个</a:t>
            </a:r>
            <a:r>
              <a:rPr lang="en-US" altLang="zh-CN" sz="2400"/>
              <a:t>B</a:t>
            </a:r>
            <a:r>
              <a:rPr lang="zh-CN" sz="2400"/>
              <a:t>老太太</a:t>
            </a:r>
            <a:r>
              <a:rPr lang="en-US" altLang="zh-CN" sz="2400"/>
              <a:t>……</a:t>
            </a:r>
            <a:endParaRPr lang="en-US" altLang="zh-CN" sz="2400"/>
          </a:p>
          <a:p>
            <a:endParaRPr lang="en-US" altLang="zh-CN" sz="2400"/>
          </a:p>
          <a:p>
            <a:r>
              <a:rPr lang="zh-CN" altLang="en-US" sz="2400"/>
              <a:t>然而有一天</a:t>
            </a:r>
            <a:r>
              <a:rPr lang="en-US" altLang="zh-CN" sz="2400"/>
              <a:t>A</a:t>
            </a:r>
            <a:r>
              <a:rPr lang="zh-CN" altLang="en-US" sz="2400"/>
              <a:t>发病，</a:t>
            </a:r>
            <a:r>
              <a:rPr lang="en-US" altLang="zh-CN" sz="2400"/>
              <a:t>B</a:t>
            </a:r>
            <a:r>
              <a:rPr lang="zh-CN" altLang="en-US" sz="2400"/>
              <a:t>想呼救，但一闪而过的念头想靠近窗户，于是</a:t>
            </a:r>
            <a:r>
              <a:rPr lang="en-US" altLang="zh-CN" sz="2400"/>
              <a:t>……A</a:t>
            </a:r>
            <a:r>
              <a:rPr lang="zh-CN" altLang="en-US" sz="2400"/>
              <a:t>老太太走了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等</a:t>
            </a:r>
            <a:r>
              <a:rPr lang="en-US" altLang="zh-CN" sz="2400"/>
              <a:t>B</a:t>
            </a:r>
            <a:r>
              <a:rPr lang="zh-CN" altLang="en-US" sz="2400"/>
              <a:t>换到</a:t>
            </a:r>
            <a:r>
              <a:rPr lang="en-US" altLang="zh-CN" sz="2400"/>
              <a:t>A</a:t>
            </a:r>
            <a:r>
              <a:rPr lang="zh-CN" altLang="en-US" sz="2400"/>
              <a:t>位，医生一走，</a:t>
            </a:r>
            <a:r>
              <a:rPr lang="en-US" altLang="zh-CN" sz="2400"/>
              <a:t>B</a:t>
            </a:r>
            <a:r>
              <a:rPr lang="zh-CN" altLang="en-US" sz="2400"/>
              <a:t>费力的爬起来向窗外看去，窗户的对面是</a:t>
            </a:r>
            <a:r>
              <a:rPr lang="en-US" altLang="zh-CN" sz="2400"/>
              <a:t>……</a:t>
            </a:r>
            <a:endParaRPr lang="en-US" altLang="zh-CN" sz="24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1240" y="262890"/>
            <a:ext cx="4926330" cy="1092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《蝴蝶效应》的</a:t>
            </a:r>
            <a:r>
              <a:rPr lang="zh-CN" altLang="en-US">
                <a:sym typeface="+mn-ea"/>
              </a:rPr>
              <a:t>负性影响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5690" y="1308735"/>
            <a:ext cx="7173595" cy="2526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/>
          </a:p>
        </p:txBody>
      </p:sp>
      <p:sp>
        <p:nvSpPr>
          <p:cNvPr id="10" name="文本框 9"/>
          <p:cNvSpPr txBox="1"/>
          <p:nvPr/>
        </p:nvSpPr>
        <p:spPr>
          <a:xfrm>
            <a:off x="1358900" y="823595"/>
            <a:ext cx="53206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儿童期</a:t>
            </a:r>
            <a:endParaRPr lang="zh-CN" altLang="en-US"/>
          </a:p>
          <a:p>
            <a:r>
              <a:rPr lang="zh-CN" altLang="en-US"/>
              <a:t>青少年期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   </a:t>
            </a:r>
            <a:r>
              <a:rPr lang="zh-CN" altLang="en-US"/>
              <a:t>不正确的引导教育、心理问题</a:t>
            </a:r>
            <a:r>
              <a:rPr lang="en-US" altLang="zh-CN"/>
              <a:t>……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2637790" y="3061970"/>
            <a:ext cx="42741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长大后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     </a:t>
            </a:r>
            <a:r>
              <a:rPr lang="zh-CN" altLang="en-US"/>
              <a:t>犯罪、报复社会行为</a:t>
            </a:r>
            <a:r>
              <a:rPr lang="en-US" altLang="zh-CN"/>
              <a:t>……</a:t>
            </a:r>
            <a:endParaRPr lang="en-US" altLang="zh-CN"/>
          </a:p>
        </p:txBody>
      </p:sp>
      <p:cxnSp>
        <p:nvCxnSpPr>
          <p:cNvPr id="12" name="曲线连接符 11"/>
          <p:cNvCxnSpPr/>
          <p:nvPr/>
        </p:nvCxnSpPr>
        <p:spPr>
          <a:xfrm>
            <a:off x="1503680" y="1513840"/>
            <a:ext cx="290830" cy="181610"/>
          </a:xfrm>
          <a:prstGeom prst="curvedConnector3">
            <a:avLst>
              <a:gd name="adj1" fmla="val 5021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曲线连接符 12"/>
          <p:cNvCxnSpPr/>
          <p:nvPr/>
        </p:nvCxnSpPr>
        <p:spPr>
          <a:xfrm>
            <a:off x="2768600" y="3462020"/>
            <a:ext cx="313055" cy="261620"/>
          </a:xfrm>
          <a:prstGeom prst="curvedConnector3">
            <a:avLst>
              <a:gd name="adj1" fmla="val 5010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1240" y="262890"/>
            <a:ext cx="4926330" cy="1092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《蝴蝶效应》的正性影响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5690" y="1308735"/>
            <a:ext cx="7173595" cy="25266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/>
          </a:p>
        </p:txBody>
      </p:sp>
      <p:sp>
        <p:nvSpPr>
          <p:cNvPr id="5" name="文本框 4"/>
          <p:cNvSpPr txBox="1"/>
          <p:nvPr/>
        </p:nvSpPr>
        <p:spPr>
          <a:xfrm>
            <a:off x="1431290" y="1157605"/>
            <a:ext cx="59531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牛顿的细节发现了</a:t>
            </a:r>
            <a:r>
              <a:rPr lang="en-US" altLang="zh-CN"/>
              <a:t> </a:t>
            </a:r>
            <a:r>
              <a:rPr lang="zh-CN" altLang="en-US"/>
              <a:t>：万有引力定律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爱迪生的不断尝试：钨丝灯泡被发明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哥伦布的无畏挑战：发现美洲大陆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（四大发明</a:t>
            </a:r>
            <a:r>
              <a:rPr lang="en-US" altLang="zh-CN"/>
              <a:t>……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373505" y="3607435"/>
            <a:ext cx="6287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如果曾经的努力稍微懈怠，人类的文明进程该如何？</a:t>
            </a:r>
            <a:r>
              <a:rPr lang="en-US" altLang="zh-CN"/>
              <a:t>5G?</a:t>
            </a:r>
            <a:r>
              <a:rPr lang="zh-CN" altLang="en-US"/>
              <a:t>新能源？</a:t>
            </a:r>
            <a:r>
              <a:rPr lang="en-US" altLang="zh-CN"/>
              <a:t>AI</a:t>
            </a:r>
            <a:r>
              <a:rPr lang="zh-CN" altLang="en-US"/>
              <a:t>？</a:t>
            </a:r>
            <a:r>
              <a:rPr lang="en-US" altLang="zh-CN"/>
              <a:t> CHATGPT ?</a:t>
            </a:r>
            <a:endParaRPr lang="en-US" alt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1240" y="262890"/>
            <a:ext cx="4926330" cy="1092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蝴蝶效应与康复疗效的关系？</a:t>
            </a:r>
            <a:endParaRPr lang="zh-CN" altLang="en-US">
              <a:sym typeface="+mn-ea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367030" y="781685"/>
            <a:ext cx="5668010" cy="4242435"/>
          </a:xfrm>
          <a:prstGeom prst="rect">
            <a:avLst/>
          </a:prstGeom>
          <a:noFill/>
          <a:ln w="9525">
            <a:noFill/>
          </a:ln>
          <a:effectLst>
            <a:softEdge rad="228600"/>
          </a:effectLst>
        </p:spPr>
      </p:pic>
      <p:sp>
        <p:nvSpPr>
          <p:cNvPr id="10" name="文本框 9"/>
          <p:cNvSpPr txBox="1"/>
          <p:nvPr/>
        </p:nvSpPr>
        <p:spPr>
          <a:xfrm>
            <a:off x="6272530" y="1528445"/>
            <a:ext cx="2754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这有啥关联？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天方夜谭？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1240" y="262890"/>
            <a:ext cx="4926330" cy="1092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康复疗效的忽视因素？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0520" y="1216025"/>
            <a:ext cx="581533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治疗师的态度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患者的积极配合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治疗环境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治疗方法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社会支持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1240" y="262890"/>
            <a:ext cx="4926330" cy="1092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康复疗效的忽视因素？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680" y="1005205"/>
            <a:ext cx="6171565" cy="1229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治疗师的态度</a:t>
            </a:r>
            <a:endParaRPr lang="zh-CN" altLang="en-US"/>
          </a:p>
          <a:p>
            <a:r>
              <a:rPr lang="zh-CN" altLang="en-US"/>
              <a:t>医生与患者的良好互动，患者对医生的信任和对治愈的预期，可以对决定治疗效果起到关键作用。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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95630" y="2444115"/>
            <a:ext cx="871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蝴蝶效应分析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005965" y="2654935"/>
            <a:ext cx="6148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治疗师态度的冷漠，对疾病的不当描述，治疗中对患者的鼓励与支持，都从微小的程度上影响着患者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1240" y="262890"/>
            <a:ext cx="4926330" cy="1092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康复疗效的忽视因素？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680" y="1005205"/>
            <a:ext cx="6171565" cy="1229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</a:t>
            </a:r>
            <a:r>
              <a:rPr lang="zh-CN" altLang="en-US">
                <a:sym typeface="+mn-ea"/>
              </a:rPr>
              <a:t>患者的积极配合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医生与患者的良好互动，患者对医生的信任和对治愈的预期，可以对决定治疗效果起到关键作用。也能提高患者的积极性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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95630" y="2444115"/>
            <a:ext cx="871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蝴蝶效应分析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005965" y="2654935"/>
            <a:ext cx="6148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主动康复优于纯被动式康复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310765" y="3156585"/>
            <a:ext cx="3147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运动再学习，不断重复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732405" y="3665220"/>
            <a:ext cx="2326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923280" y="4603115"/>
            <a:ext cx="2762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21</a:t>
            </a:r>
            <a:r>
              <a:rPr lang="zh-CN" altLang="en-US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天养成好习惯</a:t>
            </a:r>
            <a:endParaRPr lang="zh-CN" altLang="en-US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1240" y="262890"/>
            <a:ext cx="4926330" cy="1092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康复疗效的忽视因素？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680" y="1005205"/>
            <a:ext cx="6171565" cy="1229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</a:t>
            </a:r>
            <a:r>
              <a:rPr lang="zh-CN" altLang="en-US">
                <a:sym typeface="+mn-ea"/>
              </a:rPr>
              <a:t>患者的积极配合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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95630" y="2444115"/>
            <a:ext cx="871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蝴蝶效应分析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732405" y="3665220"/>
            <a:ext cx="2326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398395" y="1608455"/>
            <a:ext cx="4709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康复效果的体现在于不断重复和积累</a:t>
            </a:r>
            <a:endParaRPr lang="zh-CN" altLang="en-US"/>
          </a:p>
        </p:txBody>
      </p:sp>
      <p:pic>
        <p:nvPicPr>
          <p:cNvPr id="105" name="图片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1918335" y="2296160"/>
            <a:ext cx="3561715" cy="259207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sp>
        <p:nvSpPr>
          <p:cNvPr id="13" name="文本框 12"/>
          <p:cNvSpPr txBox="1"/>
          <p:nvPr/>
        </p:nvSpPr>
        <p:spPr>
          <a:xfrm>
            <a:off x="6054090" y="3171190"/>
            <a:ext cx="24860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量变引起质变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压断树枝的不是最后一滴雪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1240" y="262890"/>
            <a:ext cx="4926330" cy="1092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康复疗效的忽视因素？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680" y="1005205"/>
            <a:ext cx="6171565" cy="1229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</a:t>
            </a:r>
            <a:r>
              <a:rPr lang="zh-CN" altLang="en-US">
                <a:sym typeface="+mn-ea"/>
              </a:rPr>
              <a:t>患者的积极配合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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95630" y="2444115"/>
            <a:ext cx="871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蝴蝶效应分析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732405" y="3665220"/>
            <a:ext cx="2326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296795" y="1513840"/>
            <a:ext cx="49193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康复效果的体现在于不断重复和积累，也离不开医生、家人、朋友、护工的鼓励</a:t>
            </a:r>
            <a:endParaRPr lang="zh-CN" altLang="en-US"/>
          </a:p>
        </p:txBody>
      </p:sp>
      <p:pic>
        <p:nvPicPr>
          <p:cNvPr id="106" name="图片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1739900" y="2159000"/>
            <a:ext cx="3931920" cy="2839085"/>
          </a:xfrm>
          <a:prstGeom prst="rect">
            <a:avLst/>
          </a:prstGeom>
          <a:noFill/>
          <a:ln w="9525">
            <a:noFill/>
          </a:ln>
          <a:effectLst>
            <a:softEdge rad="152400"/>
          </a:effectLst>
        </p:spPr>
      </p:pic>
      <p:sp>
        <p:nvSpPr>
          <p:cNvPr id="9" name="文本框 8"/>
          <p:cNvSpPr txBox="1"/>
          <p:nvPr/>
        </p:nvSpPr>
        <p:spPr>
          <a:xfrm>
            <a:off x="5957570" y="2487930"/>
            <a:ext cx="29451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进阶式的疗效体现在于日积月累的重复学习（主动的意义）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957570" y="3663315"/>
            <a:ext cx="30156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</a:t>
            </a:r>
            <a:r>
              <a:rPr lang="zh-CN" altLang="en-US" sz="1400"/>
              <a:t>主动参与：患者的主动参与可以提高治疗效果。</a:t>
            </a:r>
            <a:endParaRPr lang="zh-CN" altLang="en-US" sz="1400"/>
          </a:p>
          <a:p>
            <a:r>
              <a:rPr lang="zh-CN" altLang="en-US" sz="1400"/>
              <a:t>不配合：患者的不配合可能会导致治疗效果不佳，甚至出现并发症。</a:t>
            </a:r>
            <a:endParaRPr lang="zh-CN" altLang="en-US" sz="14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07465" y="466090"/>
            <a:ext cx="5974715" cy="14084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5400">
                <a:sym typeface="+mn-ea"/>
              </a:rPr>
              <a:t>什么是蝴蝶效应？</a:t>
            </a:r>
            <a:endParaRPr lang="zh-CN" altLang="en-US" sz="5400"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1377315" y="1502410"/>
            <a:ext cx="5664835" cy="3258185"/>
          </a:xfrm>
          <a:prstGeom prst="rect">
            <a:avLst/>
          </a:prstGeom>
          <a:noFill/>
          <a:ln w="9525">
            <a:noFill/>
          </a:ln>
          <a:effectLst>
            <a:softEdge rad="1016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69950" y="335280"/>
            <a:ext cx="4926330" cy="1092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康复疗效的忽视因素？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5055" y="855345"/>
            <a:ext cx="58153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r>
              <a:rPr lang="zh-CN" altLang="en-US"/>
              <a:t>治疗环境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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6700" y="3353435"/>
            <a:ext cx="560070" cy="13500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细节很重要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628765" y="2511425"/>
            <a:ext cx="2333625" cy="23298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安静舒适：安静舒适的治疗环境可以让患者放松心情，提高治疗效果。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嘈杂混乱：嘈杂混乱的治疗环境可能会影响患者的注意力和治疗效果。</a:t>
            </a:r>
            <a:endParaRPr lang="zh-CN" altLang="en-US"/>
          </a:p>
        </p:txBody>
      </p:sp>
      <p:pic>
        <p:nvPicPr>
          <p:cNvPr id="107" name="图片 106"/>
          <p:cNvPicPr/>
          <p:nvPr/>
        </p:nvPicPr>
        <p:blipFill>
          <a:blip r:embed="rId3"/>
          <a:stretch>
            <a:fillRect/>
          </a:stretch>
        </p:blipFill>
        <p:spPr>
          <a:xfrm>
            <a:off x="869950" y="1762125"/>
            <a:ext cx="4762500" cy="3171825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pic>
        <p:nvPicPr>
          <p:cNvPr id="108" name="图片 107"/>
          <p:cNvPicPr/>
          <p:nvPr/>
        </p:nvPicPr>
        <p:blipFill>
          <a:blip r:embed="rId4"/>
          <a:stretch>
            <a:fillRect/>
          </a:stretch>
        </p:blipFill>
        <p:spPr>
          <a:xfrm>
            <a:off x="3336925" y="69850"/>
            <a:ext cx="3601085" cy="250190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1240" y="262890"/>
            <a:ext cx="4926330" cy="1092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康复疗效的忽视因素？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2285" y="925195"/>
            <a:ext cx="54559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治疗方法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个性化治疗方案：根据患者的具体情况制定个性化的治疗方案，可以提高治疗效果。</a:t>
            </a:r>
            <a:endParaRPr lang="zh-CN" altLang="en-US"/>
          </a:p>
          <a:p>
            <a:r>
              <a:rPr lang="zh-CN" altLang="en-US"/>
              <a:t>千篇一律的治疗方法：千篇一律的治疗方法可能无法满足患者的需求，影响治疗效果。</a:t>
            </a:r>
            <a:endParaRPr lang="zh-CN" altLang="en-US"/>
          </a:p>
        </p:txBody>
      </p:sp>
      <p:pic>
        <p:nvPicPr>
          <p:cNvPr id="109" name="图片 108"/>
          <p:cNvPicPr/>
          <p:nvPr/>
        </p:nvPicPr>
        <p:blipFill>
          <a:blip r:embed="rId3"/>
          <a:stretch>
            <a:fillRect/>
          </a:stretch>
        </p:blipFill>
        <p:spPr>
          <a:xfrm>
            <a:off x="5410835" y="2571750"/>
            <a:ext cx="3211830" cy="2170430"/>
          </a:xfrm>
          <a:prstGeom prst="rect">
            <a:avLst/>
          </a:prstGeom>
          <a:noFill/>
          <a:ln w="9525">
            <a:noFill/>
          </a:ln>
          <a:effectLst>
            <a:softEdge rad="101600"/>
          </a:effectLst>
        </p:spPr>
      </p:pic>
      <p:pic>
        <p:nvPicPr>
          <p:cNvPr id="110" name="图片 109"/>
          <p:cNvPicPr/>
          <p:nvPr/>
        </p:nvPicPr>
        <p:blipFill>
          <a:blip r:embed="rId4"/>
          <a:stretch>
            <a:fillRect/>
          </a:stretch>
        </p:blipFill>
        <p:spPr>
          <a:xfrm>
            <a:off x="2411730" y="2739390"/>
            <a:ext cx="2654935" cy="2105025"/>
          </a:xfrm>
          <a:prstGeom prst="rect">
            <a:avLst/>
          </a:prstGeom>
          <a:noFill/>
          <a:ln w="9525">
            <a:noFill/>
          </a:ln>
          <a:effectLst>
            <a:softEdge rad="342900"/>
          </a:effectLst>
        </p:spPr>
      </p:pic>
      <p:sp>
        <p:nvSpPr>
          <p:cNvPr id="5" name="文本框 4"/>
          <p:cNvSpPr txBox="1"/>
          <p:nvPr/>
        </p:nvSpPr>
        <p:spPr>
          <a:xfrm>
            <a:off x="551815" y="3359785"/>
            <a:ext cx="17665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针对性</a:t>
            </a:r>
            <a:endParaRPr lang="zh-CN" altLang="en-US"/>
          </a:p>
          <a:p>
            <a:r>
              <a:rPr lang="zh-CN" altLang="en-US"/>
              <a:t>趣味性</a:t>
            </a:r>
            <a:endParaRPr lang="zh-CN" altLang="en-US"/>
          </a:p>
          <a:p>
            <a:r>
              <a:rPr lang="zh-CN" altLang="en-US"/>
              <a:t>积极性</a:t>
            </a:r>
            <a:endParaRPr lang="zh-CN" altLang="en-US"/>
          </a:p>
          <a:p>
            <a:r>
              <a:rPr lang="zh-CN" altLang="en-US"/>
              <a:t>互动性</a:t>
            </a:r>
            <a:endParaRPr lang="zh-CN" altLang="en-US"/>
          </a:p>
          <a:p>
            <a:r>
              <a:rPr lang="zh-CN" altLang="en-US"/>
              <a:t>自学性</a:t>
            </a:r>
            <a:endParaRPr lang="zh-CN" altLang="en-US"/>
          </a:p>
        </p:txBody>
      </p:sp>
      <p:pic>
        <p:nvPicPr>
          <p:cNvPr id="111" name="图片 110"/>
          <p:cNvPicPr/>
          <p:nvPr/>
        </p:nvPicPr>
        <p:blipFill>
          <a:blip r:embed="rId5"/>
          <a:stretch>
            <a:fillRect/>
          </a:stretch>
        </p:blipFill>
        <p:spPr>
          <a:xfrm>
            <a:off x="5958205" y="128905"/>
            <a:ext cx="3121660" cy="2162810"/>
          </a:xfrm>
          <a:prstGeom prst="rect">
            <a:avLst/>
          </a:prstGeom>
          <a:noFill/>
          <a:ln w="9525">
            <a:noFill/>
          </a:ln>
          <a:effectLst>
            <a:softEdge rad="1778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1240" y="262890"/>
            <a:ext cx="4926330" cy="1092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康复疗效的忽视因素？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4080" y="781685"/>
            <a:ext cx="5815330" cy="716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  <a:p>
            <a:r>
              <a:rPr lang="zh-CN" altLang="en-US"/>
              <a:t>社会支持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586990" y="1157605"/>
            <a:ext cx="58648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家庭支持：家人的关心和支持可以让患者感到温暖，提高治疗的积极性。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缺乏社会支持：患者可能会感到孤独和无助，影响治疗效果。</a:t>
            </a:r>
            <a:endParaRPr lang="zh-CN" altLang="en-US"/>
          </a:p>
        </p:txBody>
      </p:sp>
      <p:pic>
        <p:nvPicPr>
          <p:cNvPr id="112" name="图片 111"/>
          <p:cNvPicPr/>
          <p:nvPr/>
        </p:nvPicPr>
        <p:blipFill>
          <a:blip r:embed="rId3"/>
          <a:stretch>
            <a:fillRect/>
          </a:stretch>
        </p:blipFill>
        <p:spPr>
          <a:xfrm>
            <a:off x="309880" y="2753360"/>
            <a:ext cx="2897505" cy="2039620"/>
          </a:xfrm>
          <a:prstGeom prst="rect">
            <a:avLst/>
          </a:prstGeom>
          <a:noFill/>
          <a:ln w="9525">
            <a:noFill/>
          </a:ln>
          <a:effectLst>
            <a:softEdge rad="152400"/>
          </a:effectLst>
        </p:spPr>
      </p:pic>
      <p:pic>
        <p:nvPicPr>
          <p:cNvPr id="113" name="图片 112"/>
          <p:cNvPicPr/>
          <p:nvPr/>
        </p:nvPicPr>
        <p:blipFill>
          <a:blip r:embed="rId3"/>
          <a:stretch>
            <a:fillRect/>
          </a:stretch>
        </p:blipFill>
        <p:spPr>
          <a:xfrm>
            <a:off x="6009005" y="2633980"/>
            <a:ext cx="2898140" cy="2238375"/>
          </a:xfrm>
          <a:prstGeom prst="rect">
            <a:avLst/>
          </a:prstGeom>
          <a:noFill/>
          <a:ln w="9525">
            <a:noFill/>
          </a:ln>
          <a:effectLst>
            <a:softEdge rad="152400"/>
          </a:effectLst>
        </p:spPr>
      </p:pic>
      <p:pic>
        <p:nvPicPr>
          <p:cNvPr id="114" name="图片 113"/>
          <p:cNvPicPr/>
          <p:nvPr/>
        </p:nvPicPr>
        <p:blipFill>
          <a:blip r:embed="rId4"/>
          <a:stretch>
            <a:fillRect/>
          </a:stretch>
        </p:blipFill>
        <p:spPr>
          <a:xfrm>
            <a:off x="3260725" y="2753360"/>
            <a:ext cx="2694305" cy="2068830"/>
          </a:xfrm>
          <a:prstGeom prst="rect">
            <a:avLst/>
          </a:prstGeom>
          <a:noFill/>
          <a:ln w="9525">
            <a:noFill/>
          </a:ln>
          <a:effectLst>
            <a:softEdge rad="1778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33830" y="1607820"/>
            <a:ext cx="7308850" cy="1092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ym typeface="+mn-ea"/>
              </a:rPr>
              <a:t>如何利用蝴蝶效应提高康复治疗效果</a:t>
            </a:r>
            <a:endParaRPr lang="zh-CN" altLang="en-US" sz="32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4080" y="781685"/>
            <a:ext cx="5815330" cy="716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  <a:p>
            <a:r>
              <a:rPr lang="zh-CN" altLang="en-US"/>
              <a:t>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43585" y="128905"/>
            <a:ext cx="7308850" cy="1092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ym typeface="+mn-ea"/>
              </a:rPr>
              <a:t>如何利用蝴蝶效应提高康复治疗效果</a:t>
            </a:r>
            <a:endParaRPr lang="zh-CN" altLang="en-US" sz="20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4080" y="781685"/>
            <a:ext cx="5815330" cy="716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  <a:p>
            <a:r>
              <a:rPr lang="zh-CN" altLang="en-US"/>
              <a:t>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29690" y="1041400"/>
            <a:ext cx="5305425" cy="2346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关注细节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培养积极的团队合作精神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建立良好的沟通和信任关系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持续学习和改进</a:t>
            </a:r>
            <a:endParaRPr lang="zh-CN" altLang="en-US"/>
          </a:p>
        </p:txBody>
      </p:sp>
      <p:pic>
        <p:nvPicPr>
          <p:cNvPr id="115" name="图片 114"/>
          <p:cNvPicPr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5110480" y="3154045"/>
            <a:ext cx="3648075" cy="1857375"/>
          </a:xfrm>
          <a:prstGeom prst="rect">
            <a:avLst/>
          </a:prstGeom>
          <a:noFill/>
          <a:ln w="9525">
            <a:noFill/>
          </a:ln>
          <a:effectLst>
            <a:softEdge rad="2286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43585" y="128905"/>
            <a:ext cx="7308850" cy="1092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ym typeface="+mn-ea"/>
              </a:rPr>
              <a:t>如何利用蝴蝶效应提高康复治疗效果</a:t>
            </a:r>
            <a:endParaRPr lang="zh-CN" altLang="en-US" sz="20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4080" y="781685"/>
            <a:ext cx="5815330" cy="716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  <a:p>
            <a:r>
              <a:rPr lang="zh-CN" altLang="en-US"/>
              <a:t>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9880" y="881380"/>
            <a:ext cx="5305425" cy="2346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关注细节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在康复治疗中，每一个细节都可能对治疗效果产生影响。</a:t>
            </a:r>
            <a:endParaRPr lang="zh-CN" altLang="en-US"/>
          </a:p>
          <a:p>
            <a:r>
              <a:rPr lang="zh-CN" altLang="en-US"/>
              <a:t>治疗师需要关注患者的饮食、睡眠、心理等方面的情况，制定全面的治疗方案。</a:t>
            </a:r>
            <a:endParaRPr lang="zh-CN" altLang="en-US"/>
          </a:p>
        </p:txBody>
      </p:sp>
      <p:pic>
        <p:nvPicPr>
          <p:cNvPr id="116" name="图片 115"/>
          <p:cNvPicPr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5153660" y="2461260"/>
            <a:ext cx="3858260" cy="2571115"/>
          </a:xfrm>
          <a:prstGeom prst="rect">
            <a:avLst/>
          </a:prstGeom>
          <a:noFill/>
          <a:ln w="9525">
            <a:noFill/>
          </a:ln>
          <a:effectLst>
            <a:softEdge rad="3683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43585" y="128905"/>
            <a:ext cx="7308850" cy="1092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ym typeface="+mn-ea"/>
              </a:rPr>
              <a:t>如何利用蝴蝶效应提高康复治疗效果</a:t>
            </a:r>
            <a:endParaRPr lang="zh-CN" altLang="en-US" sz="20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4080" y="781685"/>
            <a:ext cx="5815330" cy="716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  <a:p>
            <a:r>
              <a:rPr lang="zh-CN" altLang="en-US"/>
              <a:t>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43585" y="859790"/>
            <a:ext cx="5305425" cy="2346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</a:t>
            </a:r>
            <a:r>
              <a:rPr lang="zh-CN" altLang="en-US">
                <a:sym typeface="+mn-ea"/>
              </a:rPr>
              <a:t>培养积极的团队合作精神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/>
              <a:t>康复治疗需要团队的合作，包括治疗师、护士、康复师等。</a:t>
            </a:r>
            <a:endParaRPr lang="zh-CN" altLang="en-US"/>
          </a:p>
          <a:p>
            <a:r>
              <a:rPr lang="zh-CN" altLang="en-US"/>
              <a:t>培养积极的团队合作精神可以提高工作效率，更好地为患者服务。</a:t>
            </a:r>
            <a:endParaRPr lang="zh-CN" altLang="en-US"/>
          </a:p>
        </p:txBody>
      </p:sp>
      <p:pic>
        <p:nvPicPr>
          <p:cNvPr id="117" name="图片 116"/>
          <p:cNvPicPr/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5577840" y="2783205"/>
            <a:ext cx="3340735" cy="2221865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43585" y="128905"/>
            <a:ext cx="7308850" cy="1092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ym typeface="+mn-ea"/>
              </a:rPr>
              <a:t>如何利用蝴蝶效应提高康复治疗效果</a:t>
            </a:r>
            <a:endParaRPr lang="zh-CN" altLang="en-US" sz="20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4080" y="781685"/>
            <a:ext cx="5815330" cy="716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  <a:p>
            <a:r>
              <a:rPr lang="zh-CN" altLang="en-US"/>
              <a:t>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29690" y="1041400"/>
            <a:ext cx="5305425" cy="2346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</a:t>
            </a:r>
            <a:r>
              <a:rPr lang="zh-CN" altLang="en-US">
                <a:sym typeface="+mn-ea"/>
              </a:rPr>
              <a:t>建立良好的沟通和信任关系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/>
              <a:t>建立良好的沟通和信任关系是提高康复治疗效果的关键。</a:t>
            </a:r>
            <a:endParaRPr lang="zh-CN" altLang="en-US"/>
          </a:p>
          <a:p>
            <a:r>
              <a:rPr lang="zh-CN" altLang="en-US"/>
              <a:t>治疗师需要与患者建立良好的沟通，了解患者的需求和期望，及时调整治疗方案。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43585" y="128905"/>
            <a:ext cx="7308850" cy="1092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ym typeface="+mn-ea"/>
              </a:rPr>
              <a:t>如何利用蝴蝶效应提高康复治疗效果</a:t>
            </a:r>
            <a:endParaRPr lang="zh-CN" altLang="en-US" sz="20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4080" y="781685"/>
            <a:ext cx="5815330" cy="716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  <a:p>
            <a:r>
              <a:rPr lang="zh-CN" altLang="en-US"/>
              <a:t>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47065" y="781685"/>
            <a:ext cx="5305425" cy="2346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</a:t>
            </a:r>
            <a:r>
              <a:rPr lang="zh-CN" altLang="en-US">
                <a:sym typeface="+mn-ea"/>
              </a:rPr>
              <a:t>持续学习和改进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/>
              <a:t>康复治疗是一个不断发展和进步的领域，治疗师需要持续学习和改进。</a:t>
            </a:r>
            <a:endParaRPr lang="zh-CN" altLang="en-US"/>
          </a:p>
          <a:p>
            <a:r>
              <a:rPr lang="zh-CN" altLang="en-US"/>
              <a:t>治疗师可以通过参加培训、学习新技术、阅读相关文献等方式不断提高自己的专业水平。</a:t>
            </a:r>
            <a:endParaRPr lang="zh-CN" altLang="en-US"/>
          </a:p>
        </p:txBody>
      </p:sp>
      <p:pic>
        <p:nvPicPr>
          <p:cNvPr id="9" name="图片 8" descr="IMG_20240704_125930"/>
          <p:cNvPicPr>
            <a:picLocks noChangeAspect="1"/>
          </p:cNvPicPr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4800600" y="2617470"/>
            <a:ext cx="4147185" cy="233299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43585" y="128905"/>
            <a:ext cx="7308850" cy="1092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ym typeface="+mn-ea"/>
              </a:rPr>
              <a:t>如何利用蝴蝶效应提高康复治疗效果</a:t>
            </a:r>
            <a:endParaRPr lang="zh-CN" altLang="en-US" sz="20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90345" y="876300"/>
            <a:ext cx="5815330" cy="71691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结</a:t>
            </a:r>
            <a:r>
              <a:rPr lang="en-US" altLang="zh-CN" sz="36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  </a:t>
            </a:r>
            <a:r>
              <a:rPr lang="zh-CN" altLang="en-US" sz="36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论</a:t>
            </a:r>
            <a:endParaRPr lang="zh-CN" altLang="en-US" sz="36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</a:t>
            </a:r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8860" y="1776095"/>
            <a:ext cx="7514590" cy="2687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</a:t>
            </a:r>
            <a:r>
              <a:rPr lang="zh-CN" altLang="en-US">
                <a:sym typeface="+mn-ea"/>
              </a:rPr>
              <a:t>蝴蝶效应在康复治疗中起着重要的作用。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治疗师、患者、治疗环境、治疗方法和社会支持等因素相互影响，共同决定了康复治疗的效果。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关注细节、培养积极的团队合作精神、建立良好的沟通和信任关系、持续学习和改进是提高康复治疗效果的关键。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5500" y="466090"/>
            <a:ext cx="7411085" cy="3263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2400">
                <a:sym typeface="+mn-ea"/>
              </a:rPr>
              <a:t>蝴蝶效应（Butterfly effect）是一种混沌现象，说明了任何事物发展均存在定数与变数，事物在发展过程中其发展轨迹有规律可循，同时也存在不可测的“变数”，有时还会适得其反，一个微小的变化能影响事物的发展。问题的解对初始条件极端敏感（sensitive dependence of solutions on initial conditions）。也就是说，在一个动态系统中，初始条件的细微变化，会导致不同事件发展的顺序，有显著差异。</a:t>
            </a:r>
            <a:endParaRPr lang="zh-CN" altLang="en-US" sz="2400">
              <a:sym typeface="+mn-ea"/>
            </a:endParaRPr>
          </a:p>
          <a:p>
            <a:pPr algn="l"/>
            <a:endParaRPr lang="zh-CN" altLang="en-US" sz="24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05425" y="4222115"/>
            <a:ext cx="3730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1961年，爱德华·洛伦兹（Edward N.Lorenz）</a:t>
            </a:r>
            <a:r>
              <a:rPr lang="en-US" altLang="zh-CN"/>
              <a:t> </a:t>
            </a:r>
            <a:r>
              <a:rPr lang="zh-CN" altLang="en-US"/>
              <a:t>发现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43585" y="128905"/>
            <a:ext cx="7308850" cy="1092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ym typeface="+mn-ea"/>
              </a:rPr>
              <a:t>结论</a:t>
            </a:r>
            <a:endParaRPr lang="zh-CN" altLang="en-US" sz="20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1965" y="534035"/>
            <a:ext cx="8364220" cy="2687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</a:t>
            </a:r>
            <a:r>
              <a:rPr lang="zh-CN" altLang="en-US">
                <a:sym typeface="+mn-ea"/>
              </a:rPr>
              <a:t>在康复治疗中，治疗师的态度和行为可能会对患者产生积极或消极的影响。积极的态度和鼓励可以增强患者的信心和动力，促进他们积极参与治疗。相反，消极的态度或批评可能会导致患者失去信心，影响他们的治疗效果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患者的心理状态也可能对康复产生重要影响。例如，焦虑、抑郁或压力等负面情绪可能会影响身体的康复过程。积极的心理状态，如乐观、自信和坚韧，可以帮助患者更好地应对治疗过程中的挑战，提高康复效果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此外，环境因素也不容忽视。一个舒适、安全和支持性的治疗环境可以促进患者的康复。相反，嘈杂、混乱或不舒适的环境可能会干扰患者的治疗效果。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因此，在康复治疗中，我们需要重视每一个因素，尽可能地创造积极的治疗环境，关注患者的心理状态，并与患者建立良好的治疗关系。通过综合考虑这些因素，我们可以更好地发挥蝴蝶效应的积极作用，提高康复治疗的效果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需要注意的是，蝴蝶效应是一种复杂的现象，其具体影响可能因个体差异和具体情况而异。在康复治疗中，需要根据患者的具体情况进行个性化的评估和干预，以最大程度地促进患者的康复。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2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42720" y="487045"/>
            <a:ext cx="6564630" cy="12172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72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sym typeface="+mn-ea"/>
              </a:rPr>
              <a:t>谢谢！</a:t>
            </a:r>
            <a:endParaRPr lang="zh-CN" altLang="en-US" sz="720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sym typeface="+mn-ea"/>
            </a:endParaRPr>
          </a:p>
          <a:p>
            <a:pPr algn="ctr"/>
            <a:endParaRPr lang="zh-CN" altLang="en-US" sz="720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sym typeface="+mn-ea"/>
            </a:endParaRPr>
          </a:p>
          <a:p>
            <a:pPr algn="ctr"/>
            <a:endParaRPr lang="zh-CN" altLang="en-US" sz="720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sym typeface="+mn-ea"/>
            </a:endParaRPr>
          </a:p>
          <a:p>
            <a:pPr algn="ctr"/>
            <a:r>
              <a:rPr lang="en-US" altLang="zh-CN" sz="72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sym typeface="+mn-ea"/>
              </a:rPr>
              <a:t>THANK YOU </a:t>
            </a:r>
            <a:endParaRPr lang="zh-CN" altLang="en-US" sz="7200"/>
          </a:p>
        </p:txBody>
      </p:sp>
      <p:pic>
        <p:nvPicPr>
          <p:cNvPr id="4" name="图片 3" descr="2420549619"/>
          <p:cNvPicPr>
            <a:picLocks noChangeAspect="1"/>
          </p:cNvPicPr>
          <p:nvPr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5641975" y="-57785"/>
            <a:ext cx="3502025" cy="109410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2435" y="905510"/>
            <a:ext cx="3242310" cy="2855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ym typeface="+mn-ea"/>
              </a:rPr>
              <a:t>初始条件的微小变化，可能带动整个系统长期且巨大的链式反应：“一只南美洲的蝴蝶扇动翅膀，结果可能引发美国德克萨斯州的一场龙卷风。”</a:t>
            </a:r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3812540" y="1083310"/>
            <a:ext cx="5004435" cy="3428365"/>
          </a:xfrm>
          <a:prstGeom prst="rect">
            <a:avLst/>
          </a:prstGeom>
          <a:noFill/>
          <a:ln w="9525">
            <a:noFill/>
          </a:ln>
          <a:effectLst>
            <a:softEdge rad="1524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2435" y="905510"/>
            <a:ext cx="3242310" cy="2855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ym typeface="+mn-ea"/>
              </a:rPr>
              <a:t>《蝴蝶效应》是由埃里克·布雷斯、J·麦凯伊·格鲁伯执导，J. Mackye Gruber、埃里克·布雷斯编剧，艾什顿·库彻、艾米·斯马特、约翰·帕特里克·阿梅多利、杰斯·詹姆斯等主演的科幻惊悚电影。该片于2004年1月23日在美国正式上映 [1]。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3884295" y="1015365"/>
            <a:ext cx="5059045" cy="3289935"/>
          </a:xfrm>
          <a:prstGeom prst="rect">
            <a:avLst/>
          </a:prstGeom>
          <a:noFill/>
          <a:ln w="9525">
            <a:noFill/>
          </a:ln>
          <a:effectLst>
            <a:softEdge rad="1016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2435" y="905510"/>
            <a:ext cx="3242310" cy="2855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>
                <a:sym typeface="+mn-ea"/>
              </a:rPr>
              <a:t>.剧情简介：电影讲述了男主角伊万通过回忆自己的童年，发现自己可以通过阅读日记回到过去，并试图改变一些事件的结果。然而，他的每一次改变都会引发一系列意想不到的连锁反应，最终导致无法预料的后果。</a:t>
            </a:r>
            <a:endParaRPr lang="zh-CN" altLang="en-US" sz="1400">
              <a:sym typeface="+mn-ea"/>
            </a:endParaRPr>
          </a:p>
          <a:p>
            <a:endParaRPr lang="zh-CN" altLang="en-US" sz="1400">
              <a:sym typeface="+mn-ea"/>
            </a:endParaRPr>
          </a:p>
          <a:p>
            <a:r>
              <a:rPr lang="zh-CN" altLang="en-US" sz="1400">
                <a:sym typeface="+mn-ea"/>
              </a:rPr>
              <a:t>.时间旅行与因果关系：电影探讨了时间旅行和因果关系的复杂性质。伊万通过日记回到过去，试图改变过去的事件，但他发现每个小的改变都会引发蝴蝶效应，导致未来的巨大变化。这种对因果关系的探索引发了观众对自由意志和决定论的思考。</a:t>
            </a:r>
            <a:endParaRPr lang="zh-CN" altLang="en-US" sz="1400">
              <a:sym typeface="+mn-ea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3884930" y="1192530"/>
            <a:ext cx="4900930" cy="3689350"/>
          </a:xfrm>
          <a:prstGeom prst="rect">
            <a:avLst/>
          </a:prstGeom>
          <a:noFill/>
          <a:ln w="9525">
            <a:noFill/>
          </a:ln>
          <a:effectLst>
            <a:softEdge rad="1778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47395" y="262890"/>
            <a:ext cx="4926330" cy="1092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>
                <a:sym typeface="+mn-ea"/>
              </a:rPr>
              <a:t>电影《蝴蝶效应》引发的思考</a:t>
            </a:r>
            <a:endParaRPr lang="zh-CN" altLang="en-US" sz="14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4870" y="1244600"/>
            <a:ext cx="7703820" cy="1705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任何一个细微的决策或变化将可能随之带来巨大的影响</a:t>
            </a:r>
            <a:endParaRPr lang="zh-CN" altLang="en-US" sz="44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80970" y="3302000"/>
            <a:ext cx="5931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Whether in the past, present, or future</a:t>
            </a:r>
            <a:r>
              <a:rPr lang="en-US" altLang="zh-CN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……</a:t>
            </a:r>
            <a:endParaRPr lang="en-US" altLang="zh-CN" sz="24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47395" y="262890"/>
            <a:ext cx="5820410" cy="1092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>
                <a:solidFill>
                  <a:srgbClr val="FFC000"/>
                </a:solidFill>
                <a:sym typeface="+mn-ea"/>
              </a:rPr>
              <a:t>讲个故事你就明白了，对照一下你自己，平时是不是就这样的。</a:t>
            </a:r>
            <a:endParaRPr lang="zh-CN" altLang="en-US" sz="1400">
              <a:solidFill>
                <a:srgbClr val="FFC00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9880" y="634365"/>
            <a:ext cx="8700135" cy="4410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 </a:t>
            </a:r>
            <a:r>
              <a:rPr lang="en-US" altLang="zh-CN" sz="1600"/>
              <a:t>       </a:t>
            </a:r>
            <a:r>
              <a:rPr lang="zh-CN" altLang="en-US" sz="1600"/>
              <a:t>有一天老李去晨跑，一只狗突然咬住了他的裤腿不放，情急之下，老李本能的踹了一脚把狗甩开，谁知道狗的主人却生气的说他故意踢他的狗，老李也很生气，因为他的裤子也被狗咬坏了，所以他和狗的主人吵了一架。老李感觉很郁闷，越想越气，回家后他看到儿子还躺在床上玩手机，于是训斥儿子赶快起床，否则就不要吃早餐了，同时老李也指责妻子太宠溺孩子，最后儿子赌气没吃早餐，妻子与丈夫吵了一架，生气的出门了。吵完架老李发现时间紧迫，不得不赶紧送儿子去上学，但是儿子还是迟到了，并受到老师的批评，儿子那天参加考试，本来他的学习成绩很好有望获得前三，但因为被批评心情不好，最后考试不及格。老李情绪低落的赶到公司，却发现他没带公文包，里面有今天拜访客户的重要资料，于是他赶紧回家发现忘记带钥匙了，只好给妻子打电话，妻子匆匆赶回家，路上撞倒了一位老人，不得不赔了一笔钱才脱身。老李带着公文包赶到公司，还是迟到了一个多小时，客户也早已走了，因此老板对他大发脾气，并扣除了他当月的奖金，妻子也因为回去送钥匙，被老板训斥了一顿，并扣除了当月的全勤奖。老李晚上回家时发现妻子和儿子都不理他，所以他更加郁闷，夫妻间又爆发了激烈的争吵，愤怒的老李打了妻子，妻子一气之下回了娘家，老李也没去接回。时间一长，夫妻之间的关系越来越冷淡，最后离婚了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老李没有意识到这郁闷的一天，看上去是因为倒霉，其实真正让他的生活变得糟糕的事情，都是他一手造成的，与那条狗无关，与其他任何人无关。</a:t>
            </a:r>
            <a:endParaRPr lang="zh-CN" altLang="en-US" sz="1600"/>
          </a:p>
          <a:p>
            <a:endParaRPr lang="zh-CN" altLang="en-US" sz="1600"/>
          </a:p>
          <a:p>
            <a:endParaRPr lang="zh-CN" altLang="en-US" sz="16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96891" y="129170"/>
            <a:ext cx="335756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10013" y="129170"/>
            <a:ext cx="336947" cy="336947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425" strike="noStrike" noProof="1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7065" y="119380"/>
            <a:ext cx="4603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b="1" dirty="0" smtClean="0">
                <a:solidFill>
                  <a:srgbClr val="0070C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  </a:t>
            </a:r>
            <a:endParaRPr lang="zh-CN" altLang="en-US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ba178ed3c15a97215c33c01a0a8bfd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36510" y="0"/>
            <a:ext cx="1508125" cy="781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47395" y="262890"/>
            <a:ext cx="4926330" cy="10928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>
                <a:sym typeface="+mn-ea"/>
              </a:rPr>
              <a:t>电影《蝴蝶效应》引发的思考</a:t>
            </a:r>
            <a:endParaRPr lang="zh-CN" altLang="en-US" sz="14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9270" y="708660"/>
            <a:ext cx="8436610" cy="4293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/>
          </a:p>
          <a:p>
            <a:r>
              <a:rPr lang="zh-CN" altLang="en-US" sz="1600"/>
              <a:t>想想看狗是动物，咬陌生人是他的天性，这有错吗？没有。老李出于自我保护的本能踢了那只狗，他错了吗？没有。狗的主人爱惜他的宠物争执了几句，他错了吗？实际上所有的人，包括那条狗都没有错。但老李对这一事件的反应和他后续的行为，却最终使这件小事如蝴蝶效应一样，无限放大，最终变成了一场灾难，并改变了他的生活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其实整个事情，狗咬人只带来了10%的损失，但因为这10%的损失不断的被给他们情绪放大后，最后给他们造成了90%的损失，这就是蝴蝶效应。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这是情绪里带来的杀伤力，这也是我们多数人每天的常态，包括我也是如此。听到这你应该倒吸了一口凉气吧，真相是事情本身伤不到你，不好的情绪才是根本。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给大家一个公式，大家记住，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小问题+大情绪=大问题，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大问题+小情绪=小问题，</a:t>
            </a:r>
            <a:endParaRPr lang="zh-CN" altLang="en-US" sz="16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PP_MARK_KEY" val="f9a3f21c-29b9-4d0b-a5c6-b7f1b732e757"/>
  <p:tag name="COMMONDATA" val="eyJoZGlkIjoiNDY0ZTIyMmNkZmM1ZjcwNGQ0NjE2ZmM4MjUyNDAxYWQifQ=="/>
  <p:tag name="commondata" val="eyJoZGlkIjoiOGEyN2Q2OWNiYjNjMWQwMGVhYTc5NTA5OGYwM2U4N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4045</Words>
  <Application>WPS 演示</Application>
  <PresentationFormat>宽屏</PresentationFormat>
  <Paragraphs>338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118</cp:revision>
  <dcterms:created xsi:type="dcterms:W3CDTF">2020-09-22T06:12:00Z</dcterms:created>
  <dcterms:modified xsi:type="dcterms:W3CDTF">2024-07-11T02:18:52Z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E1E211A0F7B44620BC099D009C8028E3</vt:lpwstr>
  </property>
</Properties>
</file>